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56" r:id="rId2"/>
    <p:sldId id="293" r:id="rId3"/>
    <p:sldId id="274" r:id="rId4"/>
    <p:sldId id="344" r:id="rId5"/>
    <p:sldId id="349" r:id="rId6"/>
    <p:sldId id="359" r:id="rId7"/>
    <p:sldId id="271" r:id="rId8"/>
    <p:sldId id="333" r:id="rId9"/>
    <p:sldId id="329" r:id="rId10"/>
    <p:sldId id="378" r:id="rId11"/>
    <p:sldId id="387" r:id="rId12"/>
    <p:sldId id="385" r:id="rId13"/>
    <p:sldId id="406" r:id="rId14"/>
    <p:sldId id="397" r:id="rId15"/>
    <p:sldId id="399" r:id="rId16"/>
    <p:sldId id="400" r:id="rId17"/>
    <p:sldId id="401" r:id="rId18"/>
    <p:sldId id="381" r:id="rId19"/>
    <p:sldId id="374" r:id="rId20"/>
    <p:sldId id="314" r:id="rId21"/>
    <p:sldId id="390" r:id="rId22"/>
    <p:sldId id="391" r:id="rId23"/>
    <p:sldId id="392" r:id="rId24"/>
    <p:sldId id="393" r:id="rId25"/>
    <p:sldId id="346" r:id="rId26"/>
    <p:sldId id="316" r:id="rId27"/>
    <p:sldId id="388" r:id="rId28"/>
    <p:sldId id="375" r:id="rId29"/>
    <p:sldId id="360" r:id="rId30"/>
    <p:sldId id="369" r:id="rId31"/>
    <p:sldId id="356" r:id="rId32"/>
    <p:sldId id="396" r:id="rId33"/>
    <p:sldId id="361" r:id="rId34"/>
    <p:sldId id="394" r:id="rId35"/>
    <p:sldId id="395" r:id="rId36"/>
    <p:sldId id="404" r:id="rId37"/>
    <p:sldId id="407" r:id="rId38"/>
    <p:sldId id="403" r:id="rId39"/>
    <p:sldId id="318" r:id="rId40"/>
    <p:sldId id="382" r:id="rId41"/>
    <p:sldId id="325" r:id="rId42"/>
    <p:sldId id="371" r:id="rId43"/>
    <p:sldId id="405" r:id="rId44"/>
    <p:sldId id="328" r:id="rId45"/>
    <p:sldId id="384" r:id="rId46"/>
    <p:sldId id="372" r:id="rId47"/>
  </p:sldIdLst>
  <p:sldSz cx="9144000" cy="5143500" type="screen16x9"/>
  <p:notesSz cx="6858000" cy="9144000"/>
  <p:defaultTextStyle>
    <a:defPPr>
      <a:defRPr lang="en-US"/>
    </a:defPPr>
    <a:lvl1pPr marL="0" algn="l" defTabSz="816334" rtl="0" eaLnBrk="1" latinLnBrk="0" hangingPunct="1">
      <a:defRPr sz="1600" kern="1200">
        <a:solidFill>
          <a:schemeClr val="tx1"/>
        </a:solidFill>
        <a:latin typeface="+mn-lt"/>
        <a:ea typeface="+mn-ea"/>
        <a:cs typeface="+mn-cs"/>
      </a:defRPr>
    </a:lvl1pPr>
    <a:lvl2pPr marL="408167" algn="l" defTabSz="816334" rtl="0" eaLnBrk="1" latinLnBrk="0" hangingPunct="1">
      <a:defRPr sz="1600" kern="1200">
        <a:solidFill>
          <a:schemeClr val="tx1"/>
        </a:solidFill>
        <a:latin typeface="+mn-lt"/>
        <a:ea typeface="+mn-ea"/>
        <a:cs typeface="+mn-cs"/>
      </a:defRPr>
    </a:lvl2pPr>
    <a:lvl3pPr marL="816334" algn="l" defTabSz="816334" rtl="0" eaLnBrk="1" latinLnBrk="0" hangingPunct="1">
      <a:defRPr sz="1600" kern="1200">
        <a:solidFill>
          <a:schemeClr val="tx1"/>
        </a:solidFill>
        <a:latin typeface="+mn-lt"/>
        <a:ea typeface="+mn-ea"/>
        <a:cs typeface="+mn-cs"/>
      </a:defRPr>
    </a:lvl3pPr>
    <a:lvl4pPr marL="1224501" algn="l" defTabSz="816334" rtl="0" eaLnBrk="1" latinLnBrk="0" hangingPunct="1">
      <a:defRPr sz="1600" kern="1200">
        <a:solidFill>
          <a:schemeClr val="tx1"/>
        </a:solidFill>
        <a:latin typeface="+mn-lt"/>
        <a:ea typeface="+mn-ea"/>
        <a:cs typeface="+mn-cs"/>
      </a:defRPr>
    </a:lvl4pPr>
    <a:lvl5pPr marL="1632668" algn="l" defTabSz="816334" rtl="0" eaLnBrk="1" latinLnBrk="0" hangingPunct="1">
      <a:defRPr sz="1600" kern="1200">
        <a:solidFill>
          <a:schemeClr val="tx1"/>
        </a:solidFill>
        <a:latin typeface="+mn-lt"/>
        <a:ea typeface="+mn-ea"/>
        <a:cs typeface="+mn-cs"/>
      </a:defRPr>
    </a:lvl5pPr>
    <a:lvl6pPr marL="2040835" algn="l" defTabSz="816334" rtl="0" eaLnBrk="1" latinLnBrk="0" hangingPunct="1">
      <a:defRPr sz="1600" kern="1200">
        <a:solidFill>
          <a:schemeClr val="tx1"/>
        </a:solidFill>
        <a:latin typeface="+mn-lt"/>
        <a:ea typeface="+mn-ea"/>
        <a:cs typeface="+mn-cs"/>
      </a:defRPr>
    </a:lvl6pPr>
    <a:lvl7pPr marL="2449002" algn="l" defTabSz="816334" rtl="0" eaLnBrk="1" latinLnBrk="0" hangingPunct="1">
      <a:defRPr sz="1600" kern="1200">
        <a:solidFill>
          <a:schemeClr val="tx1"/>
        </a:solidFill>
        <a:latin typeface="+mn-lt"/>
        <a:ea typeface="+mn-ea"/>
        <a:cs typeface="+mn-cs"/>
      </a:defRPr>
    </a:lvl7pPr>
    <a:lvl8pPr marL="2857169" algn="l" defTabSz="816334" rtl="0" eaLnBrk="1" latinLnBrk="0" hangingPunct="1">
      <a:defRPr sz="1600" kern="1200">
        <a:solidFill>
          <a:schemeClr val="tx1"/>
        </a:solidFill>
        <a:latin typeface="+mn-lt"/>
        <a:ea typeface="+mn-ea"/>
        <a:cs typeface="+mn-cs"/>
      </a:defRPr>
    </a:lvl8pPr>
    <a:lvl9pPr marL="3265336" algn="l" defTabSz="816334"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043"/>
    <a:srgbClr val="FF9F6D"/>
    <a:srgbClr val="FF0000"/>
    <a:srgbClr val="71BB3E"/>
    <a:srgbClr val="72BF3C"/>
    <a:srgbClr val="6DB43B"/>
    <a:srgbClr val="000000"/>
    <a:srgbClr val="5F5F5F"/>
    <a:srgbClr val="F4A028"/>
    <a:srgbClr val="0078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8" autoAdjust="0"/>
    <p:restoredTop sz="88585" autoAdjust="0"/>
  </p:normalViewPr>
  <p:slideViewPr>
    <p:cSldViewPr>
      <p:cViewPr>
        <p:scale>
          <a:sx n="100" d="100"/>
          <a:sy n="100" d="100"/>
        </p:scale>
        <p:origin x="-1128" y="-544"/>
      </p:cViewPr>
      <p:guideLst>
        <p:guide orient="horz" pos="574"/>
        <p:guide pos="2880"/>
      </p:guideLst>
    </p:cSldViewPr>
  </p:slideViewPr>
  <p:notesTextViewPr>
    <p:cViewPr>
      <p:scale>
        <a:sx n="100" d="100"/>
        <a:sy n="100" d="100"/>
      </p:scale>
      <p:origin x="0" y="0"/>
    </p:cViewPr>
  </p:notesTextViewPr>
  <p:sorterViewPr>
    <p:cViewPr>
      <p:scale>
        <a:sx n="37" d="100"/>
        <a:sy n="3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D1ADD-73AF-CB45-8449-29BDB1BBE49F}"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9DD7B29F-0DCB-FB4B-9CD8-A0B34A5FBB04}">
      <dgm:prSet/>
      <dgm:spPr/>
      <dgm:t>
        <a:bodyPr/>
        <a:lstStyle/>
        <a:p>
          <a:pPr rtl="0"/>
          <a:r>
            <a:rPr lang="en-US" dirty="0" smtClean="0"/>
            <a:t>Attack</a:t>
          </a:r>
          <a:endParaRPr lang="en-US" dirty="0"/>
        </a:p>
      </dgm:t>
    </dgm:pt>
    <dgm:pt modelId="{E012D56E-BE63-6648-B539-3CB58A00F030}" type="parTrans" cxnId="{758E7F19-4A20-8547-A9E9-E3520A592C93}">
      <dgm:prSet/>
      <dgm:spPr/>
      <dgm:t>
        <a:bodyPr/>
        <a:lstStyle/>
        <a:p>
          <a:endParaRPr lang="en-US"/>
        </a:p>
      </dgm:t>
    </dgm:pt>
    <dgm:pt modelId="{9256871C-AE2B-1944-832E-7462E6EC9A24}" type="sibTrans" cxnId="{758E7F19-4A20-8547-A9E9-E3520A592C93}">
      <dgm:prSet/>
      <dgm:spPr/>
      <dgm:t>
        <a:bodyPr/>
        <a:lstStyle/>
        <a:p>
          <a:endParaRPr lang="en-US"/>
        </a:p>
      </dgm:t>
    </dgm:pt>
    <dgm:pt modelId="{C17DD504-A081-5D43-BE1B-B5DE84D67B2E}">
      <dgm:prSet/>
      <dgm:spPr/>
      <dgm:t>
        <a:bodyPr/>
        <a:lstStyle/>
        <a:p>
          <a:pPr rtl="0"/>
          <a:r>
            <a:rPr lang="en-US" dirty="0" smtClean="0"/>
            <a:t>Not Blocked</a:t>
          </a:r>
          <a:endParaRPr lang="en-US" dirty="0"/>
        </a:p>
      </dgm:t>
    </dgm:pt>
    <dgm:pt modelId="{4EC3661E-F9D5-8340-BF06-227F9CED4F0D}" type="parTrans" cxnId="{246BDDB9-9ED4-2149-B725-722B591C0A4E}">
      <dgm:prSet/>
      <dgm:spPr/>
      <dgm:t>
        <a:bodyPr/>
        <a:lstStyle/>
        <a:p>
          <a:endParaRPr lang="en-US"/>
        </a:p>
      </dgm:t>
    </dgm:pt>
    <dgm:pt modelId="{C451BD80-2F01-C743-B80B-1BBC72E228A2}" type="sibTrans" cxnId="{246BDDB9-9ED4-2149-B725-722B591C0A4E}">
      <dgm:prSet/>
      <dgm:spPr/>
      <dgm:t>
        <a:bodyPr/>
        <a:lstStyle/>
        <a:p>
          <a:endParaRPr lang="en-US"/>
        </a:p>
      </dgm:t>
    </dgm:pt>
    <dgm:pt modelId="{79817FB7-71AF-6E4C-B98A-203BFC57B9AC}">
      <dgm:prSet/>
      <dgm:spPr/>
      <dgm:t>
        <a:bodyPr/>
        <a:lstStyle/>
        <a:p>
          <a:pPr rtl="0"/>
          <a:r>
            <a:rPr lang="en-US" dirty="0" smtClean="0"/>
            <a:t>Visibility</a:t>
          </a:r>
          <a:endParaRPr lang="en-US" dirty="0"/>
        </a:p>
      </dgm:t>
    </dgm:pt>
    <dgm:pt modelId="{3C8D2285-E725-FF49-9CDB-59C485087ABA}" type="parTrans" cxnId="{685D53D0-1EA0-E84A-B0DA-EEEC6026BFEE}">
      <dgm:prSet/>
      <dgm:spPr/>
      <dgm:t>
        <a:bodyPr/>
        <a:lstStyle/>
        <a:p>
          <a:endParaRPr lang="en-US"/>
        </a:p>
      </dgm:t>
    </dgm:pt>
    <dgm:pt modelId="{2AD5763B-06E3-6248-BC14-8FCA064397FB}" type="sibTrans" cxnId="{685D53D0-1EA0-E84A-B0DA-EEEC6026BFEE}">
      <dgm:prSet/>
      <dgm:spPr/>
      <dgm:t>
        <a:bodyPr/>
        <a:lstStyle/>
        <a:p>
          <a:endParaRPr lang="en-US"/>
        </a:p>
      </dgm:t>
    </dgm:pt>
    <dgm:pt modelId="{FBF2FC4B-DDAE-924D-BDE5-1E5BA5DEA01B}">
      <dgm:prSet/>
      <dgm:spPr/>
      <dgm:t>
        <a:bodyPr/>
        <a:lstStyle/>
        <a:p>
          <a:pPr rtl="0"/>
          <a:r>
            <a:rPr lang="en-US" dirty="0" smtClean="0"/>
            <a:t>Analyze</a:t>
          </a:r>
          <a:endParaRPr lang="en-US" dirty="0"/>
        </a:p>
      </dgm:t>
    </dgm:pt>
    <dgm:pt modelId="{5D973B3F-511D-174A-9A73-01B5D879E0CF}" type="parTrans" cxnId="{4D56F339-8B4B-BC41-AA0C-012FE4B91942}">
      <dgm:prSet/>
      <dgm:spPr/>
      <dgm:t>
        <a:bodyPr/>
        <a:lstStyle/>
        <a:p>
          <a:endParaRPr lang="en-US"/>
        </a:p>
      </dgm:t>
    </dgm:pt>
    <dgm:pt modelId="{F3F7F65E-1471-3F49-AA4B-89331DEEDE9A}" type="sibTrans" cxnId="{4D56F339-8B4B-BC41-AA0C-012FE4B91942}">
      <dgm:prSet/>
      <dgm:spPr/>
      <dgm:t>
        <a:bodyPr/>
        <a:lstStyle/>
        <a:p>
          <a:endParaRPr lang="en-US"/>
        </a:p>
      </dgm:t>
    </dgm:pt>
    <dgm:pt modelId="{C17EEFCD-887F-0C4D-9987-9B6FCB1E3DEC}">
      <dgm:prSet/>
      <dgm:spPr/>
      <dgm:t>
        <a:bodyPr/>
        <a:lstStyle/>
        <a:p>
          <a:pPr rtl="0"/>
          <a:r>
            <a:rPr lang="en-US" dirty="0" smtClean="0"/>
            <a:t>Audit</a:t>
          </a:r>
          <a:endParaRPr lang="en-US" dirty="0"/>
        </a:p>
      </dgm:t>
    </dgm:pt>
    <dgm:pt modelId="{2D8009DB-F582-C542-9751-DE12B3F0E74A}" type="parTrans" cxnId="{EDCB283A-A5BF-8D44-9B32-099F14DAAB4E}">
      <dgm:prSet/>
      <dgm:spPr/>
      <dgm:t>
        <a:bodyPr/>
        <a:lstStyle/>
        <a:p>
          <a:endParaRPr lang="en-US"/>
        </a:p>
      </dgm:t>
    </dgm:pt>
    <dgm:pt modelId="{7E7D08E4-D014-454B-B36A-6DEE7B336A76}" type="sibTrans" cxnId="{EDCB283A-A5BF-8D44-9B32-099F14DAAB4E}">
      <dgm:prSet/>
      <dgm:spPr/>
      <dgm:t>
        <a:bodyPr/>
        <a:lstStyle/>
        <a:p>
          <a:endParaRPr lang="en-US"/>
        </a:p>
      </dgm:t>
    </dgm:pt>
    <dgm:pt modelId="{A17CE44E-36AB-C34C-95D4-AD8139E4FA9F}">
      <dgm:prSet/>
      <dgm:spPr/>
      <dgm:t>
        <a:bodyPr/>
        <a:lstStyle/>
        <a:p>
          <a:pPr rtl="0"/>
          <a:r>
            <a:rPr lang="en-US" dirty="0" smtClean="0"/>
            <a:t>Attack was launched at a High Criticality Asset</a:t>
          </a:r>
          <a:endParaRPr lang="en-US" dirty="0"/>
        </a:p>
      </dgm:t>
    </dgm:pt>
    <dgm:pt modelId="{BFD73BEF-51B1-BE43-AC02-DC9B92FB51B4}" type="parTrans" cxnId="{BD799F30-4FF7-C145-82DC-443C38984055}">
      <dgm:prSet/>
      <dgm:spPr/>
      <dgm:t>
        <a:bodyPr/>
        <a:lstStyle/>
        <a:p>
          <a:endParaRPr lang="en-US"/>
        </a:p>
      </dgm:t>
    </dgm:pt>
    <dgm:pt modelId="{394DEEB0-9EA2-F54F-9CD9-760AC4E9E431}" type="sibTrans" cxnId="{BD799F30-4FF7-C145-82DC-443C38984055}">
      <dgm:prSet/>
      <dgm:spPr/>
      <dgm:t>
        <a:bodyPr/>
        <a:lstStyle/>
        <a:p>
          <a:endParaRPr lang="en-US"/>
        </a:p>
      </dgm:t>
    </dgm:pt>
    <dgm:pt modelId="{C6C7E182-A60E-0E44-95F5-F54833DD732D}">
      <dgm:prSet/>
      <dgm:spPr/>
      <dgm:t>
        <a:bodyPr/>
        <a:lstStyle/>
        <a:p>
          <a:pPr rtl="0"/>
          <a:r>
            <a:rPr lang="en-US" dirty="0" smtClean="0"/>
            <a:t>Palo Alto was not set to block those specific IDS Alerts</a:t>
          </a:r>
          <a:endParaRPr lang="en-US" dirty="0"/>
        </a:p>
      </dgm:t>
    </dgm:pt>
    <dgm:pt modelId="{0FCBE4B4-1DAD-1D46-8D3B-139F29123418}" type="parTrans" cxnId="{33ADAEF6-B408-1047-9D3D-36C92DA8B089}">
      <dgm:prSet/>
      <dgm:spPr/>
      <dgm:t>
        <a:bodyPr/>
        <a:lstStyle/>
        <a:p>
          <a:endParaRPr lang="en-US"/>
        </a:p>
      </dgm:t>
    </dgm:pt>
    <dgm:pt modelId="{DBFD746E-702A-9A4B-ABDD-B87C7FA389AC}" type="sibTrans" cxnId="{33ADAEF6-B408-1047-9D3D-36C92DA8B089}">
      <dgm:prSet/>
      <dgm:spPr/>
      <dgm:t>
        <a:bodyPr/>
        <a:lstStyle/>
        <a:p>
          <a:endParaRPr lang="en-US"/>
        </a:p>
      </dgm:t>
    </dgm:pt>
    <dgm:pt modelId="{3F5A98A4-7040-0749-A243-D61C0C89A6F2}">
      <dgm:prSet/>
      <dgm:spPr/>
      <dgm:t>
        <a:bodyPr/>
        <a:lstStyle/>
        <a:p>
          <a:pPr rtl="0"/>
          <a:r>
            <a:rPr lang="en-US" dirty="0" smtClean="0"/>
            <a:t>Splunk got </a:t>
          </a:r>
          <a:r>
            <a:rPr lang="en-US" b="1" dirty="0" smtClean="0"/>
            <a:t>visibility</a:t>
          </a:r>
          <a:r>
            <a:rPr lang="en-US" dirty="0" smtClean="0"/>
            <a:t> of the attack via IDS log</a:t>
          </a:r>
          <a:endParaRPr lang="en-US" dirty="0"/>
        </a:p>
      </dgm:t>
    </dgm:pt>
    <dgm:pt modelId="{752D8A79-69D0-9049-96C3-876082772B81}" type="parTrans" cxnId="{99B6E55B-33F3-9147-947A-9434A5DBE8A5}">
      <dgm:prSet/>
      <dgm:spPr/>
      <dgm:t>
        <a:bodyPr/>
        <a:lstStyle/>
        <a:p>
          <a:endParaRPr lang="en-US"/>
        </a:p>
      </dgm:t>
    </dgm:pt>
    <dgm:pt modelId="{27668522-D0CA-0547-973F-090515BD730D}" type="sibTrans" cxnId="{99B6E55B-33F3-9147-947A-9434A5DBE8A5}">
      <dgm:prSet/>
      <dgm:spPr/>
      <dgm:t>
        <a:bodyPr/>
        <a:lstStyle/>
        <a:p>
          <a:endParaRPr lang="en-US"/>
        </a:p>
      </dgm:t>
    </dgm:pt>
    <dgm:pt modelId="{A466C31F-3DB7-A645-8426-07834AFDF549}">
      <dgm:prSet/>
      <dgm:spPr/>
      <dgm:t>
        <a:bodyPr/>
        <a:lstStyle/>
        <a:p>
          <a:pPr rtl="0"/>
          <a:r>
            <a:rPr lang="en-US" dirty="0" smtClean="0"/>
            <a:t>Splunk </a:t>
          </a:r>
          <a:r>
            <a:rPr lang="en-US" b="1" dirty="0" smtClean="0"/>
            <a:t>analyzed</a:t>
          </a:r>
          <a:r>
            <a:rPr lang="en-US" dirty="0" smtClean="0"/>
            <a:t> the alert and with added context decided to block </a:t>
          </a:r>
          <a:endParaRPr lang="en-US" dirty="0"/>
        </a:p>
      </dgm:t>
    </dgm:pt>
    <dgm:pt modelId="{E2C61DC0-6881-B94F-8F7F-47EE70218C95}" type="parTrans" cxnId="{ABA0CB70-180C-6F45-B9C0-3EA5641B42B5}">
      <dgm:prSet/>
      <dgm:spPr/>
      <dgm:t>
        <a:bodyPr/>
        <a:lstStyle/>
        <a:p>
          <a:endParaRPr lang="en-US"/>
        </a:p>
      </dgm:t>
    </dgm:pt>
    <dgm:pt modelId="{6A2CD201-EFDE-944A-B161-231C1516035A}" type="sibTrans" cxnId="{ABA0CB70-180C-6F45-B9C0-3EA5641B42B5}">
      <dgm:prSet/>
      <dgm:spPr/>
      <dgm:t>
        <a:bodyPr/>
        <a:lstStyle/>
        <a:p>
          <a:endParaRPr lang="en-US"/>
        </a:p>
      </dgm:t>
    </dgm:pt>
    <dgm:pt modelId="{799AD4A3-272F-8F4C-87AC-EC75915668AF}">
      <dgm:prSet/>
      <dgm:spPr/>
      <dgm:t>
        <a:bodyPr/>
        <a:lstStyle/>
        <a:p>
          <a:pPr rtl="0"/>
          <a:r>
            <a:rPr lang="en-US" dirty="0" smtClean="0"/>
            <a:t>Splunk decided to </a:t>
          </a:r>
          <a:r>
            <a:rPr lang="en-US" b="1" dirty="0" smtClean="0"/>
            <a:t>mitigate, </a:t>
          </a:r>
          <a:r>
            <a:rPr lang="en-US" dirty="0" smtClean="0"/>
            <a:t>sends a block message to the Palo Alto </a:t>
          </a:r>
          <a:endParaRPr lang="en-US" dirty="0"/>
        </a:p>
      </dgm:t>
    </dgm:pt>
    <dgm:pt modelId="{1F2B8C69-3B14-9A46-A575-DCE1FC7B9509}" type="parTrans" cxnId="{3F599034-5CCA-FC4E-BB46-42F10F705CB5}">
      <dgm:prSet/>
      <dgm:spPr/>
      <dgm:t>
        <a:bodyPr/>
        <a:lstStyle/>
        <a:p>
          <a:endParaRPr lang="en-US"/>
        </a:p>
      </dgm:t>
    </dgm:pt>
    <dgm:pt modelId="{1BE32C2B-6531-1049-A3DB-F5CBE73168E0}" type="sibTrans" cxnId="{3F599034-5CCA-FC4E-BB46-42F10F705CB5}">
      <dgm:prSet/>
      <dgm:spPr/>
      <dgm:t>
        <a:bodyPr/>
        <a:lstStyle/>
        <a:p>
          <a:endParaRPr lang="en-US"/>
        </a:p>
      </dgm:t>
    </dgm:pt>
    <dgm:pt modelId="{6722685E-1503-7942-9B1E-4E42603BEB53}">
      <dgm:prSet/>
      <dgm:spPr/>
      <dgm:t>
        <a:bodyPr/>
        <a:lstStyle/>
        <a:p>
          <a:pPr rtl="0"/>
          <a:r>
            <a:rPr lang="en-US" dirty="0" smtClean="0"/>
            <a:t>Full history if this in the mitigation tracker</a:t>
          </a:r>
          <a:endParaRPr lang="en-US" dirty="0"/>
        </a:p>
      </dgm:t>
    </dgm:pt>
    <dgm:pt modelId="{B95DBDF4-392D-D74C-A475-32C1F259768B}" type="parTrans" cxnId="{1FEEBA81-4678-BD4E-9D01-5BB0DE1733E6}">
      <dgm:prSet/>
      <dgm:spPr/>
      <dgm:t>
        <a:bodyPr/>
        <a:lstStyle/>
        <a:p>
          <a:endParaRPr lang="en-US"/>
        </a:p>
      </dgm:t>
    </dgm:pt>
    <dgm:pt modelId="{1E6D2738-D5D7-8E43-8628-806C6181924B}" type="sibTrans" cxnId="{1FEEBA81-4678-BD4E-9D01-5BB0DE1733E6}">
      <dgm:prSet/>
      <dgm:spPr/>
      <dgm:t>
        <a:bodyPr/>
        <a:lstStyle/>
        <a:p>
          <a:endParaRPr lang="en-US"/>
        </a:p>
      </dgm:t>
    </dgm:pt>
    <dgm:pt modelId="{8F0B7308-9861-5346-A430-750D212989B6}">
      <dgm:prSet/>
      <dgm:spPr/>
      <dgm:t>
        <a:bodyPr/>
        <a:lstStyle/>
        <a:p>
          <a:pPr rtl="0"/>
          <a:r>
            <a:rPr lang="en-US" dirty="0" smtClean="0"/>
            <a:t>Mitigate</a:t>
          </a:r>
          <a:endParaRPr lang="en-US" dirty="0"/>
        </a:p>
      </dgm:t>
    </dgm:pt>
    <dgm:pt modelId="{D3749915-54BE-5146-A978-E6F4DD17D0DD}" type="sibTrans" cxnId="{A339DB50-57BF-6C43-B776-880F2558B90D}">
      <dgm:prSet/>
      <dgm:spPr/>
      <dgm:t>
        <a:bodyPr/>
        <a:lstStyle/>
        <a:p>
          <a:endParaRPr lang="en-US"/>
        </a:p>
      </dgm:t>
    </dgm:pt>
    <dgm:pt modelId="{354DE769-ADF4-AB42-B54C-95D75A94F138}" type="parTrans" cxnId="{A339DB50-57BF-6C43-B776-880F2558B90D}">
      <dgm:prSet/>
      <dgm:spPr/>
      <dgm:t>
        <a:bodyPr/>
        <a:lstStyle/>
        <a:p>
          <a:endParaRPr lang="en-US"/>
        </a:p>
      </dgm:t>
    </dgm:pt>
    <dgm:pt modelId="{6E3E1C6B-8F45-2B4B-AC49-3477B9E8C0A8}" type="pres">
      <dgm:prSet presAssocID="{7ADD1ADD-73AF-CB45-8449-29BDB1BBE49F}" presName="linearFlow" presStyleCnt="0">
        <dgm:presLayoutVars>
          <dgm:dir/>
          <dgm:animLvl val="lvl"/>
          <dgm:resizeHandles val="exact"/>
        </dgm:presLayoutVars>
      </dgm:prSet>
      <dgm:spPr/>
      <dgm:t>
        <a:bodyPr/>
        <a:lstStyle/>
        <a:p>
          <a:endParaRPr lang="en-US"/>
        </a:p>
      </dgm:t>
    </dgm:pt>
    <dgm:pt modelId="{15E16886-7C12-F34F-A33B-A54ECA918868}" type="pres">
      <dgm:prSet presAssocID="{9DD7B29F-0DCB-FB4B-9CD8-A0B34A5FBB04}" presName="composite" presStyleCnt="0"/>
      <dgm:spPr/>
    </dgm:pt>
    <dgm:pt modelId="{29732C28-24D0-8B4D-A229-A840DC2ED813}" type="pres">
      <dgm:prSet presAssocID="{9DD7B29F-0DCB-FB4B-9CD8-A0B34A5FBB04}" presName="parentText" presStyleLbl="alignNode1" presStyleIdx="0" presStyleCnt="6">
        <dgm:presLayoutVars>
          <dgm:chMax val="1"/>
          <dgm:bulletEnabled val="1"/>
        </dgm:presLayoutVars>
      </dgm:prSet>
      <dgm:spPr/>
      <dgm:t>
        <a:bodyPr/>
        <a:lstStyle/>
        <a:p>
          <a:endParaRPr lang="en-US"/>
        </a:p>
      </dgm:t>
    </dgm:pt>
    <dgm:pt modelId="{C8162E23-7A27-BE44-89E8-B88713008CC1}" type="pres">
      <dgm:prSet presAssocID="{9DD7B29F-0DCB-FB4B-9CD8-A0B34A5FBB04}" presName="descendantText" presStyleLbl="alignAcc1" presStyleIdx="0" presStyleCnt="6" custLinFactNeighborY="7944">
        <dgm:presLayoutVars>
          <dgm:bulletEnabled val="1"/>
        </dgm:presLayoutVars>
      </dgm:prSet>
      <dgm:spPr/>
      <dgm:t>
        <a:bodyPr/>
        <a:lstStyle/>
        <a:p>
          <a:endParaRPr lang="en-US"/>
        </a:p>
      </dgm:t>
    </dgm:pt>
    <dgm:pt modelId="{572304C7-AEA9-A54C-8AFC-F530E1BF0BB4}" type="pres">
      <dgm:prSet presAssocID="{9256871C-AE2B-1944-832E-7462E6EC9A24}" presName="sp" presStyleCnt="0"/>
      <dgm:spPr/>
    </dgm:pt>
    <dgm:pt modelId="{A7A8BEE9-A1CE-F043-B65C-B1D0347E9691}" type="pres">
      <dgm:prSet presAssocID="{C17DD504-A081-5D43-BE1B-B5DE84D67B2E}" presName="composite" presStyleCnt="0"/>
      <dgm:spPr/>
    </dgm:pt>
    <dgm:pt modelId="{BFA2334A-7ED0-AE4D-8434-A0F32170B0E4}" type="pres">
      <dgm:prSet presAssocID="{C17DD504-A081-5D43-BE1B-B5DE84D67B2E}" presName="parentText" presStyleLbl="alignNode1" presStyleIdx="1" presStyleCnt="6">
        <dgm:presLayoutVars>
          <dgm:chMax val="1"/>
          <dgm:bulletEnabled val="1"/>
        </dgm:presLayoutVars>
      </dgm:prSet>
      <dgm:spPr/>
      <dgm:t>
        <a:bodyPr/>
        <a:lstStyle/>
        <a:p>
          <a:endParaRPr lang="en-US"/>
        </a:p>
      </dgm:t>
    </dgm:pt>
    <dgm:pt modelId="{16A01995-CB75-1E47-AAF1-8A4C1AE9299A}" type="pres">
      <dgm:prSet presAssocID="{C17DD504-A081-5D43-BE1B-B5DE84D67B2E}" presName="descendantText" presStyleLbl="alignAcc1" presStyleIdx="1" presStyleCnt="6">
        <dgm:presLayoutVars>
          <dgm:bulletEnabled val="1"/>
        </dgm:presLayoutVars>
      </dgm:prSet>
      <dgm:spPr/>
      <dgm:t>
        <a:bodyPr/>
        <a:lstStyle/>
        <a:p>
          <a:endParaRPr lang="en-US"/>
        </a:p>
      </dgm:t>
    </dgm:pt>
    <dgm:pt modelId="{0196FF52-492F-0C42-A20F-3E4B24E690C2}" type="pres">
      <dgm:prSet presAssocID="{C451BD80-2F01-C743-B80B-1BBC72E228A2}" presName="sp" presStyleCnt="0"/>
      <dgm:spPr/>
    </dgm:pt>
    <dgm:pt modelId="{F1B5BCE1-F6D5-B74F-AD14-1D462A0BDC14}" type="pres">
      <dgm:prSet presAssocID="{79817FB7-71AF-6E4C-B98A-203BFC57B9AC}" presName="composite" presStyleCnt="0"/>
      <dgm:spPr/>
    </dgm:pt>
    <dgm:pt modelId="{95295D7F-2BFC-C745-BFD3-9E241BF53DB8}" type="pres">
      <dgm:prSet presAssocID="{79817FB7-71AF-6E4C-B98A-203BFC57B9AC}" presName="parentText" presStyleLbl="alignNode1" presStyleIdx="2" presStyleCnt="6">
        <dgm:presLayoutVars>
          <dgm:chMax val="1"/>
          <dgm:bulletEnabled val="1"/>
        </dgm:presLayoutVars>
      </dgm:prSet>
      <dgm:spPr/>
      <dgm:t>
        <a:bodyPr/>
        <a:lstStyle/>
        <a:p>
          <a:endParaRPr lang="en-US"/>
        </a:p>
      </dgm:t>
    </dgm:pt>
    <dgm:pt modelId="{C131E9A6-9F80-1E40-8213-E9BAE24208DF}" type="pres">
      <dgm:prSet presAssocID="{79817FB7-71AF-6E4C-B98A-203BFC57B9AC}" presName="descendantText" presStyleLbl="alignAcc1" presStyleIdx="2" presStyleCnt="6">
        <dgm:presLayoutVars>
          <dgm:bulletEnabled val="1"/>
        </dgm:presLayoutVars>
      </dgm:prSet>
      <dgm:spPr/>
      <dgm:t>
        <a:bodyPr/>
        <a:lstStyle/>
        <a:p>
          <a:endParaRPr lang="en-US"/>
        </a:p>
      </dgm:t>
    </dgm:pt>
    <dgm:pt modelId="{054C93C7-50E9-6340-8EFE-756AF294D0E7}" type="pres">
      <dgm:prSet presAssocID="{2AD5763B-06E3-6248-BC14-8FCA064397FB}" presName="sp" presStyleCnt="0"/>
      <dgm:spPr/>
    </dgm:pt>
    <dgm:pt modelId="{3880DFE4-F986-4147-98B6-44BC73700EB2}" type="pres">
      <dgm:prSet presAssocID="{FBF2FC4B-DDAE-924D-BDE5-1E5BA5DEA01B}" presName="composite" presStyleCnt="0"/>
      <dgm:spPr/>
    </dgm:pt>
    <dgm:pt modelId="{53A39F0D-1ABB-4347-9A2C-0DBE79098062}" type="pres">
      <dgm:prSet presAssocID="{FBF2FC4B-DDAE-924D-BDE5-1E5BA5DEA01B}" presName="parentText" presStyleLbl="alignNode1" presStyleIdx="3" presStyleCnt="6">
        <dgm:presLayoutVars>
          <dgm:chMax val="1"/>
          <dgm:bulletEnabled val="1"/>
        </dgm:presLayoutVars>
      </dgm:prSet>
      <dgm:spPr/>
      <dgm:t>
        <a:bodyPr/>
        <a:lstStyle/>
        <a:p>
          <a:endParaRPr lang="en-US"/>
        </a:p>
      </dgm:t>
    </dgm:pt>
    <dgm:pt modelId="{EA7AFAA0-BDEA-E140-92CF-6981A58ECC7B}" type="pres">
      <dgm:prSet presAssocID="{FBF2FC4B-DDAE-924D-BDE5-1E5BA5DEA01B}" presName="descendantText" presStyleLbl="alignAcc1" presStyleIdx="3" presStyleCnt="6">
        <dgm:presLayoutVars>
          <dgm:bulletEnabled val="1"/>
        </dgm:presLayoutVars>
      </dgm:prSet>
      <dgm:spPr/>
      <dgm:t>
        <a:bodyPr/>
        <a:lstStyle/>
        <a:p>
          <a:endParaRPr lang="en-US"/>
        </a:p>
      </dgm:t>
    </dgm:pt>
    <dgm:pt modelId="{6FEE4E89-4C4F-634C-AF1F-400D926E61E9}" type="pres">
      <dgm:prSet presAssocID="{F3F7F65E-1471-3F49-AA4B-89331DEEDE9A}" presName="sp" presStyleCnt="0"/>
      <dgm:spPr/>
    </dgm:pt>
    <dgm:pt modelId="{49827AC8-97EE-7C44-B7FE-238D2B05D1EF}" type="pres">
      <dgm:prSet presAssocID="{8F0B7308-9861-5346-A430-750D212989B6}" presName="composite" presStyleCnt="0"/>
      <dgm:spPr/>
    </dgm:pt>
    <dgm:pt modelId="{743D0ECB-AD42-E84C-BB61-EC6C88EC5DEB}" type="pres">
      <dgm:prSet presAssocID="{8F0B7308-9861-5346-A430-750D212989B6}" presName="parentText" presStyleLbl="alignNode1" presStyleIdx="4" presStyleCnt="6">
        <dgm:presLayoutVars>
          <dgm:chMax val="1"/>
          <dgm:bulletEnabled val="1"/>
        </dgm:presLayoutVars>
      </dgm:prSet>
      <dgm:spPr/>
      <dgm:t>
        <a:bodyPr/>
        <a:lstStyle/>
        <a:p>
          <a:endParaRPr lang="en-US"/>
        </a:p>
      </dgm:t>
    </dgm:pt>
    <dgm:pt modelId="{2E39DF74-5995-5B4A-ADE1-0A94853CA504}" type="pres">
      <dgm:prSet presAssocID="{8F0B7308-9861-5346-A430-750D212989B6}" presName="descendantText" presStyleLbl="alignAcc1" presStyleIdx="4" presStyleCnt="6">
        <dgm:presLayoutVars>
          <dgm:bulletEnabled val="1"/>
        </dgm:presLayoutVars>
      </dgm:prSet>
      <dgm:spPr/>
      <dgm:t>
        <a:bodyPr/>
        <a:lstStyle/>
        <a:p>
          <a:endParaRPr lang="en-US"/>
        </a:p>
      </dgm:t>
    </dgm:pt>
    <dgm:pt modelId="{7874DF15-E398-2144-BB26-F88D0848B117}" type="pres">
      <dgm:prSet presAssocID="{D3749915-54BE-5146-A978-E6F4DD17D0DD}" presName="sp" presStyleCnt="0"/>
      <dgm:spPr/>
    </dgm:pt>
    <dgm:pt modelId="{638458E4-D9FF-DF40-963C-3C077DC96BBE}" type="pres">
      <dgm:prSet presAssocID="{C17EEFCD-887F-0C4D-9987-9B6FCB1E3DEC}" presName="composite" presStyleCnt="0"/>
      <dgm:spPr/>
    </dgm:pt>
    <dgm:pt modelId="{E606C88B-2340-C443-A9EF-AD8FE615C10A}" type="pres">
      <dgm:prSet presAssocID="{C17EEFCD-887F-0C4D-9987-9B6FCB1E3DEC}" presName="parentText" presStyleLbl="alignNode1" presStyleIdx="5" presStyleCnt="6">
        <dgm:presLayoutVars>
          <dgm:chMax val="1"/>
          <dgm:bulletEnabled val="1"/>
        </dgm:presLayoutVars>
      </dgm:prSet>
      <dgm:spPr/>
      <dgm:t>
        <a:bodyPr/>
        <a:lstStyle/>
        <a:p>
          <a:endParaRPr lang="en-US"/>
        </a:p>
      </dgm:t>
    </dgm:pt>
    <dgm:pt modelId="{6DBF5AF8-92CE-F94A-8BB7-77BCCEEC9C70}" type="pres">
      <dgm:prSet presAssocID="{C17EEFCD-887F-0C4D-9987-9B6FCB1E3DEC}" presName="descendantText" presStyleLbl="alignAcc1" presStyleIdx="5" presStyleCnt="6">
        <dgm:presLayoutVars>
          <dgm:bulletEnabled val="1"/>
        </dgm:presLayoutVars>
      </dgm:prSet>
      <dgm:spPr/>
      <dgm:t>
        <a:bodyPr/>
        <a:lstStyle/>
        <a:p>
          <a:endParaRPr lang="en-US"/>
        </a:p>
      </dgm:t>
    </dgm:pt>
  </dgm:ptLst>
  <dgm:cxnLst>
    <dgm:cxn modelId="{BCC74F0E-BD13-F44D-AFCE-0D0D5793362F}" type="presOf" srcId="{C17EEFCD-887F-0C4D-9987-9B6FCB1E3DEC}" destId="{E606C88B-2340-C443-A9EF-AD8FE615C10A}" srcOrd="0" destOrd="0" presId="urn:microsoft.com/office/officeart/2005/8/layout/chevron2"/>
    <dgm:cxn modelId="{75E3F687-1E91-AB44-9B1F-4D10398D7FF8}" type="presOf" srcId="{8F0B7308-9861-5346-A430-750D212989B6}" destId="{743D0ECB-AD42-E84C-BB61-EC6C88EC5DEB}" srcOrd="0" destOrd="0" presId="urn:microsoft.com/office/officeart/2005/8/layout/chevron2"/>
    <dgm:cxn modelId="{685D53D0-1EA0-E84A-B0DA-EEEC6026BFEE}" srcId="{7ADD1ADD-73AF-CB45-8449-29BDB1BBE49F}" destId="{79817FB7-71AF-6E4C-B98A-203BFC57B9AC}" srcOrd="2" destOrd="0" parTransId="{3C8D2285-E725-FF49-9CDB-59C485087ABA}" sibTransId="{2AD5763B-06E3-6248-BC14-8FCA064397FB}"/>
    <dgm:cxn modelId="{93F40CF7-2F6B-1A4F-9337-67BF48B3957A}" type="presOf" srcId="{799AD4A3-272F-8F4C-87AC-EC75915668AF}" destId="{2E39DF74-5995-5B4A-ADE1-0A94853CA504}" srcOrd="0" destOrd="0" presId="urn:microsoft.com/office/officeart/2005/8/layout/chevron2"/>
    <dgm:cxn modelId="{3F599034-5CCA-FC4E-BB46-42F10F705CB5}" srcId="{8F0B7308-9861-5346-A430-750D212989B6}" destId="{799AD4A3-272F-8F4C-87AC-EC75915668AF}" srcOrd="0" destOrd="0" parTransId="{1F2B8C69-3B14-9A46-A575-DCE1FC7B9509}" sibTransId="{1BE32C2B-6531-1049-A3DB-F5CBE73168E0}"/>
    <dgm:cxn modelId="{C54F2A6C-7588-E849-B99B-2C69D195FED1}" type="presOf" srcId="{79817FB7-71AF-6E4C-B98A-203BFC57B9AC}" destId="{95295D7F-2BFC-C745-BFD3-9E241BF53DB8}" srcOrd="0" destOrd="0" presId="urn:microsoft.com/office/officeart/2005/8/layout/chevron2"/>
    <dgm:cxn modelId="{EDCB283A-A5BF-8D44-9B32-099F14DAAB4E}" srcId="{7ADD1ADD-73AF-CB45-8449-29BDB1BBE49F}" destId="{C17EEFCD-887F-0C4D-9987-9B6FCB1E3DEC}" srcOrd="5" destOrd="0" parTransId="{2D8009DB-F582-C542-9751-DE12B3F0E74A}" sibTransId="{7E7D08E4-D014-454B-B36A-6DEE7B336A76}"/>
    <dgm:cxn modelId="{A1B00A12-1BE0-0042-80A7-993FB387DA0C}" type="presOf" srcId="{7ADD1ADD-73AF-CB45-8449-29BDB1BBE49F}" destId="{6E3E1C6B-8F45-2B4B-AC49-3477B9E8C0A8}" srcOrd="0" destOrd="0" presId="urn:microsoft.com/office/officeart/2005/8/layout/chevron2"/>
    <dgm:cxn modelId="{DB01EB4A-8D7B-E342-A45F-EB62240E735C}" type="presOf" srcId="{C17DD504-A081-5D43-BE1B-B5DE84D67B2E}" destId="{BFA2334A-7ED0-AE4D-8434-A0F32170B0E4}" srcOrd="0" destOrd="0" presId="urn:microsoft.com/office/officeart/2005/8/layout/chevron2"/>
    <dgm:cxn modelId="{A339DB50-57BF-6C43-B776-880F2558B90D}" srcId="{7ADD1ADD-73AF-CB45-8449-29BDB1BBE49F}" destId="{8F0B7308-9861-5346-A430-750D212989B6}" srcOrd="4" destOrd="0" parTransId="{354DE769-ADF4-AB42-B54C-95D75A94F138}" sibTransId="{D3749915-54BE-5146-A978-E6F4DD17D0DD}"/>
    <dgm:cxn modelId="{246BDDB9-9ED4-2149-B725-722B591C0A4E}" srcId="{7ADD1ADD-73AF-CB45-8449-29BDB1BBE49F}" destId="{C17DD504-A081-5D43-BE1B-B5DE84D67B2E}" srcOrd="1" destOrd="0" parTransId="{4EC3661E-F9D5-8340-BF06-227F9CED4F0D}" sibTransId="{C451BD80-2F01-C743-B80B-1BBC72E228A2}"/>
    <dgm:cxn modelId="{CFCE9183-F4ED-8042-97FA-5EC1B5788EE9}" type="presOf" srcId="{FBF2FC4B-DDAE-924D-BDE5-1E5BA5DEA01B}" destId="{53A39F0D-1ABB-4347-9A2C-0DBE79098062}" srcOrd="0" destOrd="0" presId="urn:microsoft.com/office/officeart/2005/8/layout/chevron2"/>
    <dgm:cxn modelId="{BD799F30-4FF7-C145-82DC-443C38984055}" srcId="{9DD7B29F-0DCB-FB4B-9CD8-A0B34A5FBB04}" destId="{A17CE44E-36AB-C34C-95D4-AD8139E4FA9F}" srcOrd="0" destOrd="0" parTransId="{BFD73BEF-51B1-BE43-AC02-DC9B92FB51B4}" sibTransId="{394DEEB0-9EA2-F54F-9CD9-760AC4E9E431}"/>
    <dgm:cxn modelId="{4D56F339-8B4B-BC41-AA0C-012FE4B91942}" srcId="{7ADD1ADD-73AF-CB45-8449-29BDB1BBE49F}" destId="{FBF2FC4B-DDAE-924D-BDE5-1E5BA5DEA01B}" srcOrd="3" destOrd="0" parTransId="{5D973B3F-511D-174A-9A73-01B5D879E0CF}" sibTransId="{F3F7F65E-1471-3F49-AA4B-89331DEEDE9A}"/>
    <dgm:cxn modelId="{2E2DD094-BB3F-EA48-B54C-AC10368466DE}" type="presOf" srcId="{C6C7E182-A60E-0E44-95F5-F54833DD732D}" destId="{16A01995-CB75-1E47-AAF1-8A4C1AE9299A}" srcOrd="0" destOrd="0" presId="urn:microsoft.com/office/officeart/2005/8/layout/chevron2"/>
    <dgm:cxn modelId="{E950FF62-31C8-534A-9101-6F391C7B20F0}" type="presOf" srcId="{A17CE44E-36AB-C34C-95D4-AD8139E4FA9F}" destId="{C8162E23-7A27-BE44-89E8-B88713008CC1}" srcOrd="0" destOrd="0" presId="urn:microsoft.com/office/officeart/2005/8/layout/chevron2"/>
    <dgm:cxn modelId="{E51D6A06-3804-DC40-ABD2-726BDF35C867}" type="presOf" srcId="{9DD7B29F-0DCB-FB4B-9CD8-A0B34A5FBB04}" destId="{29732C28-24D0-8B4D-A229-A840DC2ED813}" srcOrd="0" destOrd="0" presId="urn:microsoft.com/office/officeart/2005/8/layout/chevron2"/>
    <dgm:cxn modelId="{99B6E55B-33F3-9147-947A-9434A5DBE8A5}" srcId="{79817FB7-71AF-6E4C-B98A-203BFC57B9AC}" destId="{3F5A98A4-7040-0749-A243-D61C0C89A6F2}" srcOrd="0" destOrd="0" parTransId="{752D8A79-69D0-9049-96C3-876082772B81}" sibTransId="{27668522-D0CA-0547-973F-090515BD730D}"/>
    <dgm:cxn modelId="{DF0C8EDD-0351-CC49-9BB8-7C7354F6C26B}" type="presOf" srcId="{6722685E-1503-7942-9B1E-4E42603BEB53}" destId="{6DBF5AF8-92CE-F94A-8BB7-77BCCEEC9C70}" srcOrd="0" destOrd="0" presId="urn:microsoft.com/office/officeart/2005/8/layout/chevron2"/>
    <dgm:cxn modelId="{33ADAEF6-B408-1047-9D3D-36C92DA8B089}" srcId="{C17DD504-A081-5D43-BE1B-B5DE84D67B2E}" destId="{C6C7E182-A60E-0E44-95F5-F54833DD732D}" srcOrd="0" destOrd="0" parTransId="{0FCBE4B4-1DAD-1D46-8D3B-139F29123418}" sibTransId="{DBFD746E-702A-9A4B-ABDD-B87C7FA389AC}"/>
    <dgm:cxn modelId="{758E7F19-4A20-8547-A9E9-E3520A592C93}" srcId="{7ADD1ADD-73AF-CB45-8449-29BDB1BBE49F}" destId="{9DD7B29F-0DCB-FB4B-9CD8-A0B34A5FBB04}" srcOrd="0" destOrd="0" parTransId="{E012D56E-BE63-6648-B539-3CB58A00F030}" sibTransId="{9256871C-AE2B-1944-832E-7462E6EC9A24}"/>
    <dgm:cxn modelId="{1FEEBA81-4678-BD4E-9D01-5BB0DE1733E6}" srcId="{C17EEFCD-887F-0C4D-9987-9B6FCB1E3DEC}" destId="{6722685E-1503-7942-9B1E-4E42603BEB53}" srcOrd="0" destOrd="0" parTransId="{B95DBDF4-392D-D74C-A475-32C1F259768B}" sibTransId="{1E6D2738-D5D7-8E43-8628-806C6181924B}"/>
    <dgm:cxn modelId="{C66205D3-8929-B04C-AAAB-E846F6A01B27}" type="presOf" srcId="{3F5A98A4-7040-0749-A243-D61C0C89A6F2}" destId="{C131E9A6-9F80-1E40-8213-E9BAE24208DF}" srcOrd="0" destOrd="0" presId="urn:microsoft.com/office/officeart/2005/8/layout/chevron2"/>
    <dgm:cxn modelId="{70BA1B9D-AC08-144F-B31E-46B1465701E8}" type="presOf" srcId="{A466C31F-3DB7-A645-8426-07834AFDF549}" destId="{EA7AFAA0-BDEA-E140-92CF-6981A58ECC7B}" srcOrd="0" destOrd="0" presId="urn:microsoft.com/office/officeart/2005/8/layout/chevron2"/>
    <dgm:cxn modelId="{ABA0CB70-180C-6F45-B9C0-3EA5641B42B5}" srcId="{FBF2FC4B-DDAE-924D-BDE5-1E5BA5DEA01B}" destId="{A466C31F-3DB7-A645-8426-07834AFDF549}" srcOrd="0" destOrd="0" parTransId="{E2C61DC0-6881-B94F-8F7F-47EE70218C95}" sibTransId="{6A2CD201-EFDE-944A-B161-231C1516035A}"/>
    <dgm:cxn modelId="{6777338B-26C4-554D-A359-1BBBD84105B4}" type="presParOf" srcId="{6E3E1C6B-8F45-2B4B-AC49-3477B9E8C0A8}" destId="{15E16886-7C12-F34F-A33B-A54ECA918868}" srcOrd="0" destOrd="0" presId="urn:microsoft.com/office/officeart/2005/8/layout/chevron2"/>
    <dgm:cxn modelId="{2C62AC10-CE33-B544-8A03-EC06A277989E}" type="presParOf" srcId="{15E16886-7C12-F34F-A33B-A54ECA918868}" destId="{29732C28-24D0-8B4D-A229-A840DC2ED813}" srcOrd="0" destOrd="0" presId="urn:microsoft.com/office/officeart/2005/8/layout/chevron2"/>
    <dgm:cxn modelId="{D319AE2A-8A33-6641-B8D9-6D69C1C1E01E}" type="presParOf" srcId="{15E16886-7C12-F34F-A33B-A54ECA918868}" destId="{C8162E23-7A27-BE44-89E8-B88713008CC1}" srcOrd="1" destOrd="0" presId="urn:microsoft.com/office/officeart/2005/8/layout/chevron2"/>
    <dgm:cxn modelId="{94EF9331-A9EA-CE45-99EB-AB665019A92B}" type="presParOf" srcId="{6E3E1C6B-8F45-2B4B-AC49-3477B9E8C0A8}" destId="{572304C7-AEA9-A54C-8AFC-F530E1BF0BB4}" srcOrd="1" destOrd="0" presId="urn:microsoft.com/office/officeart/2005/8/layout/chevron2"/>
    <dgm:cxn modelId="{2A65A21E-A6B0-1A46-8755-6CC4E5EB7F6D}" type="presParOf" srcId="{6E3E1C6B-8F45-2B4B-AC49-3477B9E8C0A8}" destId="{A7A8BEE9-A1CE-F043-B65C-B1D0347E9691}" srcOrd="2" destOrd="0" presId="urn:microsoft.com/office/officeart/2005/8/layout/chevron2"/>
    <dgm:cxn modelId="{B1D26EE8-E4FD-BA48-BCC0-9FEF6DC7D6DE}" type="presParOf" srcId="{A7A8BEE9-A1CE-F043-B65C-B1D0347E9691}" destId="{BFA2334A-7ED0-AE4D-8434-A0F32170B0E4}" srcOrd="0" destOrd="0" presId="urn:microsoft.com/office/officeart/2005/8/layout/chevron2"/>
    <dgm:cxn modelId="{C48EB7E9-4E68-EE46-A8AD-E8E677B52ADA}" type="presParOf" srcId="{A7A8BEE9-A1CE-F043-B65C-B1D0347E9691}" destId="{16A01995-CB75-1E47-AAF1-8A4C1AE9299A}" srcOrd="1" destOrd="0" presId="urn:microsoft.com/office/officeart/2005/8/layout/chevron2"/>
    <dgm:cxn modelId="{1BB5D064-4B2E-294A-934B-CE9D87CBD760}" type="presParOf" srcId="{6E3E1C6B-8F45-2B4B-AC49-3477B9E8C0A8}" destId="{0196FF52-492F-0C42-A20F-3E4B24E690C2}" srcOrd="3" destOrd="0" presId="urn:microsoft.com/office/officeart/2005/8/layout/chevron2"/>
    <dgm:cxn modelId="{4C474E0D-E784-E24C-ABC9-62A2C3C394A0}" type="presParOf" srcId="{6E3E1C6B-8F45-2B4B-AC49-3477B9E8C0A8}" destId="{F1B5BCE1-F6D5-B74F-AD14-1D462A0BDC14}" srcOrd="4" destOrd="0" presId="urn:microsoft.com/office/officeart/2005/8/layout/chevron2"/>
    <dgm:cxn modelId="{EBF96B79-0680-E44C-8811-3B9C748620AF}" type="presParOf" srcId="{F1B5BCE1-F6D5-B74F-AD14-1D462A0BDC14}" destId="{95295D7F-2BFC-C745-BFD3-9E241BF53DB8}" srcOrd="0" destOrd="0" presId="urn:microsoft.com/office/officeart/2005/8/layout/chevron2"/>
    <dgm:cxn modelId="{8A4DA648-0661-B44E-A984-EBF2BC8FF0D6}" type="presParOf" srcId="{F1B5BCE1-F6D5-B74F-AD14-1D462A0BDC14}" destId="{C131E9A6-9F80-1E40-8213-E9BAE24208DF}" srcOrd="1" destOrd="0" presId="urn:microsoft.com/office/officeart/2005/8/layout/chevron2"/>
    <dgm:cxn modelId="{F21075B1-00C4-1647-9F4B-9F45BE3D41B9}" type="presParOf" srcId="{6E3E1C6B-8F45-2B4B-AC49-3477B9E8C0A8}" destId="{054C93C7-50E9-6340-8EFE-756AF294D0E7}" srcOrd="5" destOrd="0" presId="urn:microsoft.com/office/officeart/2005/8/layout/chevron2"/>
    <dgm:cxn modelId="{873AF7A8-69D1-CC42-8DD4-A1089C82D32B}" type="presParOf" srcId="{6E3E1C6B-8F45-2B4B-AC49-3477B9E8C0A8}" destId="{3880DFE4-F986-4147-98B6-44BC73700EB2}" srcOrd="6" destOrd="0" presId="urn:microsoft.com/office/officeart/2005/8/layout/chevron2"/>
    <dgm:cxn modelId="{747B26DD-C982-0C4E-B7C0-244A5D01DB15}" type="presParOf" srcId="{3880DFE4-F986-4147-98B6-44BC73700EB2}" destId="{53A39F0D-1ABB-4347-9A2C-0DBE79098062}" srcOrd="0" destOrd="0" presId="urn:microsoft.com/office/officeart/2005/8/layout/chevron2"/>
    <dgm:cxn modelId="{BC0FE3BC-C4BB-8340-B901-0314E050156E}" type="presParOf" srcId="{3880DFE4-F986-4147-98B6-44BC73700EB2}" destId="{EA7AFAA0-BDEA-E140-92CF-6981A58ECC7B}" srcOrd="1" destOrd="0" presId="urn:microsoft.com/office/officeart/2005/8/layout/chevron2"/>
    <dgm:cxn modelId="{3FACC653-3B8D-594D-8185-7E085D0436EB}" type="presParOf" srcId="{6E3E1C6B-8F45-2B4B-AC49-3477B9E8C0A8}" destId="{6FEE4E89-4C4F-634C-AF1F-400D926E61E9}" srcOrd="7" destOrd="0" presId="urn:microsoft.com/office/officeart/2005/8/layout/chevron2"/>
    <dgm:cxn modelId="{BB59E0C5-E44C-3244-9B9E-896FEF3AAA76}" type="presParOf" srcId="{6E3E1C6B-8F45-2B4B-AC49-3477B9E8C0A8}" destId="{49827AC8-97EE-7C44-B7FE-238D2B05D1EF}" srcOrd="8" destOrd="0" presId="urn:microsoft.com/office/officeart/2005/8/layout/chevron2"/>
    <dgm:cxn modelId="{6FD22E13-CD05-4D4E-8012-DA0F53143AAA}" type="presParOf" srcId="{49827AC8-97EE-7C44-B7FE-238D2B05D1EF}" destId="{743D0ECB-AD42-E84C-BB61-EC6C88EC5DEB}" srcOrd="0" destOrd="0" presId="urn:microsoft.com/office/officeart/2005/8/layout/chevron2"/>
    <dgm:cxn modelId="{D27923FE-4854-044C-BACE-065E5926F8A7}" type="presParOf" srcId="{49827AC8-97EE-7C44-B7FE-238D2B05D1EF}" destId="{2E39DF74-5995-5B4A-ADE1-0A94853CA504}" srcOrd="1" destOrd="0" presId="urn:microsoft.com/office/officeart/2005/8/layout/chevron2"/>
    <dgm:cxn modelId="{8202550E-D8C2-8441-B229-540903D8D958}" type="presParOf" srcId="{6E3E1C6B-8F45-2B4B-AC49-3477B9E8C0A8}" destId="{7874DF15-E398-2144-BB26-F88D0848B117}" srcOrd="9" destOrd="0" presId="urn:microsoft.com/office/officeart/2005/8/layout/chevron2"/>
    <dgm:cxn modelId="{B8ACF35B-5AAD-284B-8220-867D530A7A81}" type="presParOf" srcId="{6E3E1C6B-8F45-2B4B-AC49-3477B9E8C0A8}" destId="{638458E4-D9FF-DF40-963C-3C077DC96BBE}" srcOrd="10" destOrd="0" presId="urn:microsoft.com/office/officeart/2005/8/layout/chevron2"/>
    <dgm:cxn modelId="{3B5A863E-D1E8-704C-A3EC-D60DA252ABF5}" type="presParOf" srcId="{638458E4-D9FF-DF40-963C-3C077DC96BBE}" destId="{E606C88B-2340-C443-A9EF-AD8FE615C10A}" srcOrd="0" destOrd="0" presId="urn:microsoft.com/office/officeart/2005/8/layout/chevron2"/>
    <dgm:cxn modelId="{78A990F9-21C7-D542-9AFE-92AA53C04EB7}" type="presParOf" srcId="{638458E4-D9FF-DF40-963C-3C077DC96BBE}" destId="{6DBF5AF8-92CE-F94A-8BB7-77BCCEEC9C7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9BD9E5-1799-154C-B3AB-AFE7B6524D24}"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9E2E6F19-3132-4845-B049-761657AA2C4E}">
      <dgm:prSet/>
      <dgm:spPr/>
      <dgm:t>
        <a:bodyPr/>
        <a:lstStyle/>
        <a:p>
          <a:r>
            <a:rPr lang="en-US" dirty="0" smtClean="0"/>
            <a:t>Determine is an attack due to registry key placed in incorrect place with </a:t>
          </a:r>
          <a:r>
            <a:rPr lang="en-US" dirty="0" err="1" smtClean="0"/>
            <a:t>vb</a:t>
          </a:r>
          <a:r>
            <a:rPr lang="en-US" dirty="0" smtClean="0"/>
            <a:t> script as parameter</a:t>
          </a:r>
        </a:p>
      </dgm:t>
    </dgm:pt>
    <dgm:pt modelId="{DA0E6BB8-E243-EF4A-9B28-DEC90A3E844A}" type="parTrans" cxnId="{A5643089-303B-B34E-9DF7-BC5799C555AB}">
      <dgm:prSet/>
      <dgm:spPr/>
      <dgm:t>
        <a:bodyPr/>
        <a:lstStyle/>
        <a:p>
          <a:endParaRPr lang="en-US"/>
        </a:p>
      </dgm:t>
    </dgm:pt>
    <dgm:pt modelId="{0759441D-2CFE-8E48-99F8-2C65819EFF06}" type="sibTrans" cxnId="{A5643089-303B-B34E-9DF7-BC5799C555AB}">
      <dgm:prSet/>
      <dgm:spPr/>
      <dgm:t>
        <a:bodyPr/>
        <a:lstStyle/>
        <a:p>
          <a:endParaRPr lang="en-US"/>
        </a:p>
      </dgm:t>
    </dgm:pt>
    <dgm:pt modelId="{A11E5AEC-1687-4347-B198-EC8DAC1A84E0}">
      <dgm:prSet/>
      <dgm:spPr/>
      <dgm:t>
        <a:bodyPr/>
        <a:lstStyle/>
        <a:p>
          <a:r>
            <a:rPr lang="en-US" dirty="0" smtClean="0"/>
            <a:t>Mitigated</a:t>
          </a:r>
        </a:p>
      </dgm:t>
    </dgm:pt>
    <dgm:pt modelId="{D0E4C9FD-B238-5B46-A856-FA4617BB8817}" type="parTrans" cxnId="{F111D8FA-0B05-4441-9842-7C57754B8146}">
      <dgm:prSet/>
      <dgm:spPr/>
      <dgm:t>
        <a:bodyPr/>
        <a:lstStyle/>
        <a:p>
          <a:endParaRPr lang="en-US"/>
        </a:p>
      </dgm:t>
    </dgm:pt>
    <dgm:pt modelId="{BAF95143-BCBA-8B43-A453-52E99CBFA41E}" type="sibTrans" cxnId="{F111D8FA-0B05-4441-9842-7C57754B8146}">
      <dgm:prSet/>
      <dgm:spPr/>
      <dgm:t>
        <a:bodyPr/>
        <a:lstStyle/>
        <a:p>
          <a:endParaRPr lang="en-US"/>
        </a:p>
      </dgm:t>
    </dgm:pt>
    <dgm:pt modelId="{B76C2225-9A62-DB4C-9495-BAF9B1664AAA}">
      <dgm:prSet phldrT="[Text]"/>
      <dgm:spPr/>
      <dgm:t>
        <a:bodyPr/>
        <a:lstStyle/>
        <a:p>
          <a:r>
            <a:rPr lang="en-US" dirty="0" smtClean="0"/>
            <a:t>Attacker infects vulnerable machine on the network</a:t>
          </a:r>
          <a:endParaRPr lang="en-US" dirty="0"/>
        </a:p>
      </dgm:t>
    </dgm:pt>
    <dgm:pt modelId="{0CF1E9EF-8DA0-DA4D-AB1E-9A30A1AED6E6}" type="parTrans" cxnId="{C5D6167C-BE49-6645-9EF8-85A21789B9E7}">
      <dgm:prSet/>
      <dgm:spPr/>
      <dgm:t>
        <a:bodyPr/>
        <a:lstStyle/>
        <a:p>
          <a:endParaRPr lang="en-US"/>
        </a:p>
      </dgm:t>
    </dgm:pt>
    <dgm:pt modelId="{9C2370C4-115B-BD4B-8896-A73CE72837CB}" type="sibTrans" cxnId="{C5D6167C-BE49-6645-9EF8-85A21789B9E7}">
      <dgm:prSet/>
      <dgm:spPr/>
      <dgm:t>
        <a:bodyPr/>
        <a:lstStyle/>
        <a:p>
          <a:endParaRPr lang="en-US"/>
        </a:p>
      </dgm:t>
    </dgm:pt>
    <dgm:pt modelId="{C1622EEF-1E8F-5046-8573-E381052E61C6}">
      <dgm:prSet phldrT="[Text]"/>
      <dgm:spPr/>
      <dgm:t>
        <a:bodyPr/>
        <a:lstStyle/>
        <a:p>
          <a:r>
            <a:rPr lang="en-US" dirty="0" smtClean="0"/>
            <a:t>Bypass</a:t>
          </a:r>
          <a:endParaRPr lang="en-US" dirty="0"/>
        </a:p>
      </dgm:t>
    </dgm:pt>
    <dgm:pt modelId="{BDCDCDD3-EB76-D94E-8DF3-FD8F348F2985}" type="parTrans" cxnId="{1F2BCC32-7B21-AF4C-92D2-0B9696C95E71}">
      <dgm:prSet/>
      <dgm:spPr/>
      <dgm:t>
        <a:bodyPr/>
        <a:lstStyle/>
        <a:p>
          <a:endParaRPr lang="en-US"/>
        </a:p>
      </dgm:t>
    </dgm:pt>
    <dgm:pt modelId="{EBD94D08-AE0A-2844-9016-AAED3017BF19}" type="sibTrans" cxnId="{1F2BCC32-7B21-AF4C-92D2-0B9696C95E71}">
      <dgm:prSet/>
      <dgm:spPr/>
      <dgm:t>
        <a:bodyPr/>
        <a:lstStyle/>
        <a:p>
          <a:endParaRPr lang="en-US"/>
        </a:p>
      </dgm:t>
    </dgm:pt>
    <dgm:pt modelId="{8196ED0D-41AE-0F4E-85AC-695656C2CD01}">
      <dgm:prSet/>
      <dgm:spPr/>
      <dgm:t>
        <a:bodyPr/>
        <a:lstStyle/>
        <a:p>
          <a:r>
            <a:rPr lang="en-US" dirty="0" smtClean="0"/>
            <a:t>Analysis</a:t>
          </a:r>
        </a:p>
      </dgm:t>
    </dgm:pt>
    <dgm:pt modelId="{99951E5E-94F4-9C49-85F1-5BCB43800FBC}" type="parTrans" cxnId="{70D4CFCC-E25E-DE4A-9913-5D489D8F7C17}">
      <dgm:prSet/>
      <dgm:spPr/>
      <dgm:t>
        <a:bodyPr/>
        <a:lstStyle/>
        <a:p>
          <a:endParaRPr lang="en-US"/>
        </a:p>
      </dgm:t>
    </dgm:pt>
    <dgm:pt modelId="{A3333BF0-2619-4448-843F-5BA179879EF0}" type="sibTrans" cxnId="{70D4CFCC-E25E-DE4A-9913-5D489D8F7C17}">
      <dgm:prSet/>
      <dgm:spPr/>
      <dgm:t>
        <a:bodyPr/>
        <a:lstStyle/>
        <a:p>
          <a:endParaRPr lang="en-US"/>
        </a:p>
      </dgm:t>
    </dgm:pt>
    <dgm:pt modelId="{A5871D7D-8645-2541-B4D4-0FEBABA6FDCE}">
      <dgm:prSet/>
      <dgm:spPr/>
      <dgm:t>
        <a:bodyPr/>
        <a:lstStyle/>
        <a:p>
          <a:r>
            <a:rPr lang="en-US" dirty="0" smtClean="0"/>
            <a:t>Send </a:t>
          </a:r>
          <a:r>
            <a:rPr lang="en-US" dirty="0" err="1" smtClean="0"/>
            <a:t>mitigate_proc</a:t>
          </a:r>
          <a:r>
            <a:rPr lang="en-US" dirty="0" smtClean="0"/>
            <a:t> command to endpoint to kill process and do clean up</a:t>
          </a:r>
        </a:p>
      </dgm:t>
    </dgm:pt>
    <dgm:pt modelId="{D287C723-84B4-7847-8318-3AEE2EC62C92}" type="parTrans" cxnId="{C5B650BC-3EE4-2743-9B24-A9E413BE3461}">
      <dgm:prSet/>
      <dgm:spPr/>
      <dgm:t>
        <a:bodyPr/>
        <a:lstStyle/>
        <a:p>
          <a:endParaRPr lang="en-US"/>
        </a:p>
      </dgm:t>
    </dgm:pt>
    <dgm:pt modelId="{24EF6941-E698-2E4B-9A95-0AF0848F09CA}" type="sibTrans" cxnId="{C5B650BC-3EE4-2743-9B24-A9E413BE3461}">
      <dgm:prSet/>
      <dgm:spPr/>
      <dgm:t>
        <a:bodyPr/>
        <a:lstStyle/>
        <a:p>
          <a:endParaRPr lang="en-US"/>
        </a:p>
      </dgm:t>
    </dgm:pt>
    <dgm:pt modelId="{181450D9-7368-6146-879B-41C50E609AC5}">
      <dgm:prSet/>
      <dgm:spPr/>
      <dgm:t>
        <a:bodyPr/>
        <a:lstStyle/>
        <a:p>
          <a:r>
            <a:rPr lang="en-US" dirty="0" smtClean="0"/>
            <a:t>Mitigated</a:t>
          </a:r>
        </a:p>
      </dgm:t>
    </dgm:pt>
    <dgm:pt modelId="{B3046571-B7AD-E84F-B345-78471993699C}" type="parTrans" cxnId="{AE0ECD95-B862-5340-9B16-5D65EA2D36F2}">
      <dgm:prSet/>
      <dgm:spPr/>
      <dgm:t>
        <a:bodyPr/>
        <a:lstStyle/>
        <a:p>
          <a:endParaRPr lang="en-US"/>
        </a:p>
      </dgm:t>
    </dgm:pt>
    <dgm:pt modelId="{52D7532F-6FD2-5B41-84D5-05EC3832DE61}" type="sibTrans" cxnId="{AE0ECD95-B862-5340-9B16-5D65EA2D36F2}">
      <dgm:prSet/>
      <dgm:spPr/>
      <dgm:t>
        <a:bodyPr/>
        <a:lstStyle/>
        <a:p>
          <a:endParaRPr lang="en-US"/>
        </a:p>
      </dgm:t>
    </dgm:pt>
    <dgm:pt modelId="{3BFEA9B2-3B36-0347-9C46-5F2DE85E4169}">
      <dgm:prSet/>
      <dgm:spPr/>
      <dgm:t>
        <a:bodyPr/>
        <a:lstStyle/>
        <a:p>
          <a:r>
            <a:rPr lang="en-US" dirty="0" smtClean="0"/>
            <a:t>The shell was closed successfully and the attacker lost its connection!</a:t>
          </a:r>
        </a:p>
      </dgm:t>
    </dgm:pt>
    <dgm:pt modelId="{4F7B90A7-4F88-AB49-979A-7A04A1D05472}" type="parTrans" cxnId="{FAFEF1F2-4566-B04A-BBB9-8BC2CB8F33FC}">
      <dgm:prSet/>
      <dgm:spPr/>
      <dgm:t>
        <a:bodyPr/>
        <a:lstStyle/>
        <a:p>
          <a:endParaRPr lang="en-US"/>
        </a:p>
      </dgm:t>
    </dgm:pt>
    <dgm:pt modelId="{628FBFC8-CDE1-4048-AC41-6AB27C8A85A5}" type="sibTrans" cxnId="{FAFEF1F2-4566-B04A-BBB9-8BC2CB8F33FC}">
      <dgm:prSet/>
      <dgm:spPr/>
      <dgm:t>
        <a:bodyPr/>
        <a:lstStyle/>
        <a:p>
          <a:endParaRPr lang="en-US"/>
        </a:p>
      </dgm:t>
    </dgm:pt>
    <dgm:pt modelId="{0E12E54A-61B2-E049-B016-312C28E82D4A}" type="pres">
      <dgm:prSet presAssocID="{2C9BD9E5-1799-154C-B3AB-AFE7B6524D24}" presName="linearFlow" presStyleCnt="0">
        <dgm:presLayoutVars>
          <dgm:dir/>
          <dgm:animLvl val="lvl"/>
          <dgm:resizeHandles val="exact"/>
        </dgm:presLayoutVars>
      </dgm:prSet>
      <dgm:spPr/>
      <dgm:t>
        <a:bodyPr/>
        <a:lstStyle/>
        <a:p>
          <a:endParaRPr lang="en-US"/>
        </a:p>
      </dgm:t>
    </dgm:pt>
    <dgm:pt modelId="{4816D314-8ECA-E34E-A3BD-185209157E1A}" type="pres">
      <dgm:prSet presAssocID="{C1622EEF-1E8F-5046-8573-E381052E61C6}" presName="composite" presStyleCnt="0"/>
      <dgm:spPr/>
    </dgm:pt>
    <dgm:pt modelId="{4B27A1A1-73E1-2046-9043-140B7722933A}" type="pres">
      <dgm:prSet presAssocID="{C1622EEF-1E8F-5046-8573-E381052E61C6}" presName="parentText" presStyleLbl="alignNode1" presStyleIdx="0" presStyleCnt="4">
        <dgm:presLayoutVars>
          <dgm:chMax val="1"/>
          <dgm:bulletEnabled val="1"/>
        </dgm:presLayoutVars>
      </dgm:prSet>
      <dgm:spPr/>
      <dgm:t>
        <a:bodyPr/>
        <a:lstStyle/>
        <a:p>
          <a:endParaRPr lang="en-US"/>
        </a:p>
      </dgm:t>
    </dgm:pt>
    <dgm:pt modelId="{D5024233-F956-074C-A1FE-8CB5CC12DCD7}" type="pres">
      <dgm:prSet presAssocID="{C1622EEF-1E8F-5046-8573-E381052E61C6}" presName="descendantText" presStyleLbl="alignAcc1" presStyleIdx="0" presStyleCnt="4">
        <dgm:presLayoutVars>
          <dgm:bulletEnabled val="1"/>
        </dgm:presLayoutVars>
      </dgm:prSet>
      <dgm:spPr/>
      <dgm:t>
        <a:bodyPr/>
        <a:lstStyle/>
        <a:p>
          <a:endParaRPr lang="en-US"/>
        </a:p>
      </dgm:t>
    </dgm:pt>
    <dgm:pt modelId="{A5E343C6-ACD3-7E45-B1F7-6BE3E1FEAEC3}" type="pres">
      <dgm:prSet presAssocID="{EBD94D08-AE0A-2844-9016-AAED3017BF19}" presName="sp" presStyleCnt="0"/>
      <dgm:spPr/>
    </dgm:pt>
    <dgm:pt modelId="{69467B3D-C84F-9C46-A9F6-87129F767F6A}" type="pres">
      <dgm:prSet presAssocID="{8196ED0D-41AE-0F4E-85AC-695656C2CD01}" presName="composite" presStyleCnt="0"/>
      <dgm:spPr/>
    </dgm:pt>
    <dgm:pt modelId="{0D2154FF-B14F-4746-8BF1-2FE00B6661C7}" type="pres">
      <dgm:prSet presAssocID="{8196ED0D-41AE-0F4E-85AC-695656C2CD01}" presName="parentText" presStyleLbl="alignNode1" presStyleIdx="1" presStyleCnt="4">
        <dgm:presLayoutVars>
          <dgm:chMax val="1"/>
          <dgm:bulletEnabled val="1"/>
        </dgm:presLayoutVars>
      </dgm:prSet>
      <dgm:spPr/>
      <dgm:t>
        <a:bodyPr/>
        <a:lstStyle/>
        <a:p>
          <a:endParaRPr lang="en-US"/>
        </a:p>
      </dgm:t>
    </dgm:pt>
    <dgm:pt modelId="{6443508F-3136-3747-8955-3DBCD494260D}" type="pres">
      <dgm:prSet presAssocID="{8196ED0D-41AE-0F4E-85AC-695656C2CD01}" presName="descendantText" presStyleLbl="alignAcc1" presStyleIdx="1" presStyleCnt="4">
        <dgm:presLayoutVars>
          <dgm:bulletEnabled val="1"/>
        </dgm:presLayoutVars>
      </dgm:prSet>
      <dgm:spPr/>
      <dgm:t>
        <a:bodyPr/>
        <a:lstStyle/>
        <a:p>
          <a:endParaRPr lang="en-US"/>
        </a:p>
      </dgm:t>
    </dgm:pt>
    <dgm:pt modelId="{F048F882-8BFF-F94C-BB05-25ABE5C9B911}" type="pres">
      <dgm:prSet presAssocID="{A3333BF0-2619-4448-843F-5BA179879EF0}" presName="sp" presStyleCnt="0"/>
      <dgm:spPr/>
    </dgm:pt>
    <dgm:pt modelId="{67A513FE-E69A-E948-8EA8-BC98AE833168}" type="pres">
      <dgm:prSet presAssocID="{A11E5AEC-1687-4347-B198-EC8DAC1A84E0}" presName="composite" presStyleCnt="0"/>
      <dgm:spPr/>
    </dgm:pt>
    <dgm:pt modelId="{C3BA7ED3-462F-1043-AEA4-F572BDE88EC1}" type="pres">
      <dgm:prSet presAssocID="{A11E5AEC-1687-4347-B198-EC8DAC1A84E0}" presName="parentText" presStyleLbl="alignNode1" presStyleIdx="2" presStyleCnt="4">
        <dgm:presLayoutVars>
          <dgm:chMax val="1"/>
          <dgm:bulletEnabled val="1"/>
        </dgm:presLayoutVars>
      </dgm:prSet>
      <dgm:spPr/>
      <dgm:t>
        <a:bodyPr/>
        <a:lstStyle/>
        <a:p>
          <a:endParaRPr lang="en-US"/>
        </a:p>
      </dgm:t>
    </dgm:pt>
    <dgm:pt modelId="{6B0AD47F-0168-CC49-AA34-7B2F33CDC878}" type="pres">
      <dgm:prSet presAssocID="{A11E5AEC-1687-4347-B198-EC8DAC1A84E0}" presName="descendantText" presStyleLbl="alignAcc1" presStyleIdx="2" presStyleCnt="4">
        <dgm:presLayoutVars>
          <dgm:bulletEnabled val="1"/>
        </dgm:presLayoutVars>
      </dgm:prSet>
      <dgm:spPr/>
      <dgm:t>
        <a:bodyPr/>
        <a:lstStyle/>
        <a:p>
          <a:endParaRPr lang="en-US"/>
        </a:p>
      </dgm:t>
    </dgm:pt>
    <dgm:pt modelId="{59499081-C4C7-2144-A7A7-62FEB92047A1}" type="pres">
      <dgm:prSet presAssocID="{BAF95143-BCBA-8B43-A453-52E99CBFA41E}" presName="sp" presStyleCnt="0"/>
      <dgm:spPr/>
    </dgm:pt>
    <dgm:pt modelId="{A2E65853-673A-7449-BAE5-FF0819200690}" type="pres">
      <dgm:prSet presAssocID="{181450D9-7368-6146-879B-41C50E609AC5}" presName="composite" presStyleCnt="0"/>
      <dgm:spPr/>
    </dgm:pt>
    <dgm:pt modelId="{47723909-73AA-3940-B573-70EC2A75D945}" type="pres">
      <dgm:prSet presAssocID="{181450D9-7368-6146-879B-41C50E609AC5}" presName="parentText" presStyleLbl="alignNode1" presStyleIdx="3" presStyleCnt="4">
        <dgm:presLayoutVars>
          <dgm:chMax val="1"/>
          <dgm:bulletEnabled val="1"/>
        </dgm:presLayoutVars>
      </dgm:prSet>
      <dgm:spPr/>
      <dgm:t>
        <a:bodyPr/>
        <a:lstStyle/>
        <a:p>
          <a:endParaRPr lang="en-US"/>
        </a:p>
      </dgm:t>
    </dgm:pt>
    <dgm:pt modelId="{55530578-A92A-BD4E-AC7C-DD4845048730}" type="pres">
      <dgm:prSet presAssocID="{181450D9-7368-6146-879B-41C50E609AC5}" presName="descendantText" presStyleLbl="alignAcc1" presStyleIdx="3" presStyleCnt="4">
        <dgm:presLayoutVars>
          <dgm:bulletEnabled val="1"/>
        </dgm:presLayoutVars>
      </dgm:prSet>
      <dgm:spPr/>
      <dgm:t>
        <a:bodyPr/>
        <a:lstStyle/>
        <a:p>
          <a:endParaRPr lang="en-US"/>
        </a:p>
      </dgm:t>
    </dgm:pt>
  </dgm:ptLst>
  <dgm:cxnLst>
    <dgm:cxn modelId="{19D3CD43-DD5D-0643-9A29-DF84024F62F7}" type="presOf" srcId="{2C9BD9E5-1799-154C-B3AB-AFE7B6524D24}" destId="{0E12E54A-61B2-E049-B016-312C28E82D4A}" srcOrd="0" destOrd="0" presId="urn:microsoft.com/office/officeart/2005/8/layout/chevron2"/>
    <dgm:cxn modelId="{70D4CFCC-E25E-DE4A-9913-5D489D8F7C17}" srcId="{2C9BD9E5-1799-154C-B3AB-AFE7B6524D24}" destId="{8196ED0D-41AE-0F4E-85AC-695656C2CD01}" srcOrd="1" destOrd="0" parTransId="{99951E5E-94F4-9C49-85F1-5BCB43800FBC}" sibTransId="{A3333BF0-2619-4448-843F-5BA179879EF0}"/>
    <dgm:cxn modelId="{A55C099A-1D96-9347-9F4F-F4F2CFDEC825}" type="presOf" srcId="{9E2E6F19-3132-4845-B049-761657AA2C4E}" destId="{6443508F-3136-3747-8955-3DBCD494260D}" srcOrd="0" destOrd="0" presId="urn:microsoft.com/office/officeart/2005/8/layout/chevron2"/>
    <dgm:cxn modelId="{F533A920-0289-AD41-B0EE-4E50BE2D70CC}" type="presOf" srcId="{3BFEA9B2-3B36-0347-9C46-5F2DE85E4169}" destId="{55530578-A92A-BD4E-AC7C-DD4845048730}" srcOrd="0" destOrd="0" presId="urn:microsoft.com/office/officeart/2005/8/layout/chevron2"/>
    <dgm:cxn modelId="{C10B4257-0B58-D24F-B670-68B3A1C9263F}" type="presOf" srcId="{8196ED0D-41AE-0F4E-85AC-695656C2CD01}" destId="{0D2154FF-B14F-4746-8BF1-2FE00B6661C7}" srcOrd="0" destOrd="0" presId="urn:microsoft.com/office/officeart/2005/8/layout/chevron2"/>
    <dgm:cxn modelId="{56FCAAC5-EB76-B44D-A957-E502419012CB}" type="presOf" srcId="{A5871D7D-8645-2541-B4D4-0FEBABA6FDCE}" destId="{6B0AD47F-0168-CC49-AA34-7B2F33CDC878}" srcOrd="0" destOrd="0" presId="urn:microsoft.com/office/officeart/2005/8/layout/chevron2"/>
    <dgm:cxn modelId="{C5D6167C-BE49-6645-9EF8-85A21789B9E7}" srcId="{C1622EEF-1E8F-5046-8573-E381052E61C6}" destId="{B76C2225-9A62-DB4C-9495-BAF9B1664AAA}" srcOrd="0" destOrd="0" parTransId="{0CF1E9EF-8DA0-DA4D-AB1E-9A30A1AED6E6}" sibTransId="{9C2370C4-115B-BD4B-8896-A73CE72837CB}"/>
    <dgm:cxn modelId="{DD4424D3-CCB1-B344-9142-7522D3F55730}" type="presOf" srcId="{181450D9-7368-6146-879B-41C50E609AC5}" destId="{47723909-73AA-3940-B573-70EC2A75D945}" srcOrd="0" destOrd="0" presId="urn:microsoft.com/office/officeart/2005/8/layout/chevron2"/>
    <dgm:cxn modelId="{F111D8FA-0B05-4441-9842-7C57754B8146}" srcId="{2C9BD9E5-1799-154C-B3AB-AFE7B6524D24}" destId="{A11E5AEC-1687-4347-B198-EC8DAC1A84E0}" srcOrd="2" destOrd="0" parTransId="{D0E4C9FD-B238-5B46-A856-FA4617BB8817}" sibTransId="{BAF95143-BCBA-8B43-A453-52E99CBFA41E}"/>
    <dgm:cxn modelId="{FAFEF1F2-4566-B04A-BBB9-8BC2CB8F33FC}" srcId="{181450D9-7368-6146-879B-41C50E609AC5}" destId="{3BFEA9B2-3B36-0347-9C46-5F2DE85E4169}" srcOrd="0" destOrd="0" parTransId="{4F7B90A7-4F88-AB49-979A-7A04A1D05472}" sibTransId="{628FBFC8-CDE1-4048-AC41-6AB27C8A85A5}"/>
    <dgm:cxn modelId="{A5643089-303B-B34E-9DF7-BC5799C555AB}" srcId="{8196ED0D-41AE-0F4E-85AC-695656C2CD01}" destId="{9E2E6F19-3132-4845-B049-761657AA2C4E}" srcOrd="0" destOrd="0" parTransId="{DA0E6BB8-E243-EF4A-9B28-DEC90A3E844A}" sibTransId="{0759441D-2CFE-8E48-99F8-2C65819EFF06}"/>
    <dgm:cxn modelId="{3E15A01A-E167-E740-B52F-16BCAE444F57}" type="presOf" srcId="{A11E5AEC-1687-4347-B198-EC8DAC1A84E0}" destId="{C3BA7ED3-462F-1043-AEA4-F572BDE88EC1}" srcOrd="0" destOrd="0" presId="urn:microsoft.com/office/officeart/2005/8/layout/chevron2"/>
    <dgm:cxn modelId="{18947779-A5A4-B44B-A234-3785C66C1596}" type="presOf" srcId="{B76C2225-9A62-DB4C-9495-BAF9B1664AAA}" destId="{D5024233-F956-074C-A1FE-8CB5CC12DCD7}" srcOrd="0" destOrd="0" presId="urn:microsoft.com/office/officeart/2005/8/layout/chevron2"/>
    <dgm:cxn modelId="{17A5D696-172C-ED46-9FAE-169046B93882}" type="presOf" srcId="{C1622EEF-1E8F-5046-8573-E381052E61C6}" destId="{4B27A1A1-73E1-2046-9043-140B7722933A}" srcOrd="0" destOrd="0" presId="urn:microsoft.com/office/officeart/2005/8/layout/chevron2"/>
    <dgm:cxn modelId="{AE0ECD95-B862-5340-9B16-5D65EA2D36F2}" srcId="{2C9BD9E5-1799-154C-B3AB-AFE7B6524D24}" destId="{181450D9-7368-6146-879B-41C50E609AC5}" srcOrd="3" destOrd="0" parTransId="{B3046571-B7AD-E84F-B345-78471993699C}" sibTransId="{52D7532F-6FD2-5B41-84D5-05EC3832DE61}"/>
    <dgm:cxn modelId="{1F2BCC32-7B21-AF4C-92D2-0B9696C95E71}" srcId="{2C9BD9E5-1799-154C-B3AB-AFE7B6524D24}" destId="{C1622EEF-1E8F-5046-8573-E381052E61C6}" srcOrd="0" destOrd="0" parTransId="{BDCDCDD3-EB76-D94E-8DF3-FD8F348F2985}" sibTransId="{EBD94D08-AE0A-2844-9016-AAED3017BF19}"/>
    <dgm:cxn modelId="{C5B650BC-3EE4-2743-9B24-A9E413BE3461}" srcId="{A11E5AEC-1687-4347-B198-EC8DAC1A84E0}" destId="{A5871D7D-8645-2541-B4D4-0FEBABA6FDCE}" srcOrd="0" destOrd="0" parTransId="{D287C723-84B4-7847-8318-3AEE2EC62C92}" sibTransId="{24EF6941-E698-2E4B-9A95-0AF0848F09CA}"/>
    <dgm:cxn modelId="{91E4C5E9-A755-EA41-B123-CEA7F1934079}" type="presParOf" srcId="{0E12E54A-61B2-E049-B016-312C28E82D4A}" destId="{4816D314-8ECA-E34E-A3BD-185209157E1A}" srcOrd="0" destOrd="0" presId="urn:microsoft.com/office/officeart/2005/8/layout/chevron2"/>
    <dgm:cxn modelId="{536E659C-AC24-A04D-82FA-1F87D96E4F88}" type="presParOf" srcId="{4816D314-8ECA-E34E-A3BD-185209157E1A}" destId="{4B27A1A1-73E1-2046-9043-140B7722933A}" srcOrd="0" destOrd="0" presId="urn:microsoft.com/office/officeart/2005/8/layout/chevron2"/>
    <dgm:cxn modelId="{7F641554-FAA6-C046-A2E2-8EA690BF2170}" type="presParOf" srcId="{4816D314-8ECA-E34E-A3BD-185209157E1A}" destId="{D5024233-F956-074C-A1FE-8CB5CC12DCD7}" srcOrd="1" destOrd="0" presId="urn:microsoft.com/office/officeart/2005/8/layout/chevron2"/>
    <dgm:cxn modelId="{98D04ED8-8EB1-1D40-88F2-E871A6F4ED9A}" type="presParOf" srcId="{0E12E54A-61B2-E049-B016-312C28E82D4A}" destId="{A5E343C6-ACD3-7E45-B1F7-6BE3E1FEAEC3}" srcOrd="1" destOrd="0" presId="urn:microsoft.com/office/officeart/2005/8/layout/chevron2"/>
    <dgm:cxn modelId="{DEE00FEE-1BB4-9F4D-8067-ABE1FE5DB65F}" type="presParOf" srcId="{0E12E54A-61B2-E049-B016-312C28E82D4A}" destId="{69467B3D-C84F-9C46-A9F6-87129F767F6A}" srcOrd="2" destOrd="0" presId="urn:microsoft.com/office/officeart/2005/8/layout/chevron2"/>
    <dgm:cxn modelId="{BF8F252B-66C4-8A4C-84E6-EA3CB0ED4EE4}" type="presParOf" srcId="{69467B3D-C84F-9C46-A9F6-87129F767F6A}" destId="{0D2154FF-B14F-4746-8BF1-2FE00B6661C7}" srcOrd="0" destOrd="0" presId="urn:microsoft.com/office/officeart/2005/8/layout/chevron2"/>
    <dgm:cxn modelId="{675BD393-9EBC-A54C-AA82-93E816E096EB}" type="presParOf" srcId="{69467B3D-C84F-9C46-A9F6-87129F767F6A}" destId="{6443508F-3136-3747-8955-3DBCD494260D}" srcOrd="1" destOrd="0" presId="urn:microsoft.com/office/officeart/2005/8/layout/chevron2"/>
    <dgm:cxn modelId="{4D1BFEC0-5A1B-B646-B1A5-8663AC14BE6B}" type="presParOf" srcId="{0E12E54A-61B2-E049-B016-312C28E82D4A}" destId="{F048F882-8BFF-F94C-BB05-25ABE5C9B911}" srcOrd="3" destOrd="0" presId="urn:microsoft.com/office/officeart/2005/8/layout/chevron2"/>
    <dgm:cxn modelId="{88DB1C5A-ACD3-2E45-A1A9-3E6EF146D2A1}" type="presParOf" srcId="{0E12E54A-61B2-E049-B016-312C28E82D4A}" destId="{67A513FE-E69A-E948-8EA8-BC98AE833168}" srcOrd="4" destOrd="0" presId="urn:microsoft.com/office/officeart/2005/8/layout/chevron2"/>
    <dgm:cxn modelId="{FAD60FEF-2724-FA47-BE48-52C3366DEB56}" type="presParOf" srcId="{67A513FE-E69A-E948-8EA8-BC98AE833168}" destId="{C3BA7ED3-462F-1043-AEA4-F572BDE88EC1}" srcOrd="0" destOrd="0" presId="urn:microsoft.com/office/officeart/2005/8/layout/chevron2"/>
    <dgm:cxn modelId="{B14CB934-60C0-654B-A1D2-B113292522C6}" type="presParOf" srcId="{67A513FE-E69A-E948-8EA8-BC98AE833168}" destId="{6B0AD47F-0168-CC49-AA34-7B2F33CDC878}" srcOrd="1" destOrd="0" presId="urn:microsoft.com/office/officeart/2005/8/layout/chevron2"/>
    <dgm:cxn modelId="{3D873574-7932-A646-A3CE-385837DC7AE0}" type="presParOf" srcId="{0E12E54A-61B2-E049-B016-312C28E82D4A}" destId="{59499081-C4C7-2144-A7A7-62FEB92047A1}" srcOrd="5" destOrd="0" presId="urn:microsoft.com/office/officeart/2005/8/layout/chevron2"/>
    <dgm:cxn modelId="{1B9149FE-E9F2-EB4F-81E6-811A3C356219}" type="presParOf" srcId="{0E12E54A-61B2-E049-B016-312C28E82D4A}" destId="{A2E65853-673A-7449-BAE5-FF0819200690}" srcOrd="6" destOrd="0" presId="urn:microsoft.com/office/officeart/2005/8/layout/chevron2"/>
    <dgm:cxn modelId="{514F3F12-E52D-7048-B8C2-9199950A482F}" type="presParOf" srcId="{A2E65853-673A-7449-BAE5-FF0819200690}" destId="{47723909-73AA-3940-B573-70EC2A75D945}" srcOrd="0" destOrd="0" presId="urn:microsoft.com/office/officeart/2005/8/layout/chevron2"/>
    <dgm:cxn modelId="{4320AA08-B4B9-B84D-B44C-2DB06A2AD724}" type="presParOf" srcId="{A2E65853-673A-7449-BAE5-FF0819200690}" destId="{55530578-A92A-BD4E-AC7C-DD484504873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32C28-24D0-8B4D-A229-A840DC2ED813}">
      <dsp:nvSpPr>
        <dsp:cNvPr id="0" name=""/>
        <dsp:cNvSpPr/>
      </dsp:nvSpPr>
      <dsp:spPr>
        <a:xfrm rot="5400000">
          <a:off x="-110658" y="111395"/>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Attack</a:t>
          </a:r>
          <a:endParaRPr lang="en-US" sz="800" kern="1200" dirty="0"/>
        </a:p>
      </dsp:txBody>
      <dsp:txXfrm rot="-5400000">
        <a:off x="1" y="258940"/>
        <a:ext cx="516405" cy="221317"/>
      </dsp:txXfrm>
    </dsp:sp>
    <dsp:sp modelId="{C8162E23-7A27-BE44-89E8-B88713008CC1}">
      <dsp:nvSpPr>
        <dsp:cNvPr id="0" name=""/>
        <dsp:cNvSpPr/>
      </dsp:nvSpPr>
      <dsp:spPr>
        <a:xfrm rot="5400000">
          <a:off x="4463443" y="-3908207"/>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Attack was launched at a High Criticality Asset</a:t>
          </a:r>
          <a:endParaRPr lang="en-US" sz="2300" kern="1200" dirty="0"/>
        </a:p>
      </dsp:txBody>
      <dsp:txXfrm rot="-5400000">
        <a:off x="516406" y="62238"/>
        <a:ext cx="8350186" cy="432703"/>
      </dsp:txXfrm>
    </dsp:sp>
    <dsp:sp modelId="{BFA2334A-7ED0-AE4D-8434-A0F32170B0E4}">
      <dsp:nvSpPr>
        <dsp:cNvPr id="0" name=""/>
        <dsp:cNvSpPr/>
      </dsp:nvSpPr>
      <dsp:spPr>
        <a:xfrm rot="5400000">
          <a:off x="-110658" y="748415"/>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Not Blocked</a:t>
          </a:r>
          <a:endParaRPr lang="en-US" sz="800" kern="1200" dirty="0"/>
        </a:p>
      </dsp:txBody>
      <dsp:txXfrm rot="-5400000">
        <a:off x="1" y="895960"/>
        <a:ext cx="516405" cy="221317"/>
      </dsp:txXfrm>
    </dsp:sp>
    <dsp:sp modelId="{16A01995-CB75-1E47-AAF1-8A4C1AE9299A}">
      <dsp:nvSpPr>
        <dsp:cNvPr id="0" name=""/>
        <dsp:cNvSpPr/>
      </dsp:nvSpPr>
      <dsp:spPr>
        <a:xfrm rot="5400000">
          <a:off x="4463443" y="-3309279"/>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Palo Alto was not set to block those specific IDS Alerts</a:t>
          </a:r>
          <a:endParaRPr lang="en-US" sz="2300" kern="1200" dirty="0"/>
        </a:p>
      </dsp:txBody>
      <dsp:txXfrm rot="-5400000">
        <a:off x="516406" y="661166"/>
        <a:ext cx="8350186" cy="432703"/>
      </dsp:txXfrm>
    </dsp:sp>
    <dsp:sp modelId="{95295D7F-2BFC-C745-BFD3-9E241BF53DB8}">
      <dsp:nvSpPr>
        <dsp:cNvPr id="0" name=""/>
        <dsp:cNvSpPr/>
      </dsp:nvSpPr>
      <dsp:spPr>
        <a:xfrm rot="5400000">
          <a:off x="-110658" y="1385436"/>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Visibility</a:t>
          </a:r>
          <a:endParaRPr lang="en-US" sz="800" kern="1200" dirty="0"/>
        </a:p>
      </dsp:txBody>
      <dsp:txXfrm rot="-5400000">
        <a:off x="1" y="1532981"/>
        <a:ext cx="516405" cy="221317"/>
      </dsp:txXfrm>
    </dsp:sp>
    <dsp:sp modelId="{C131E9A6-9F80-1E40-8213-E9BAE24208DF}">
      <dsp:nvSpPr>
        <dsp:cNvPr id="0" name=""/>
        <dsp:cNvSpPr/>
      </dsp:nvSpPr>
      <dsp:spPr>
        <a:xfrm rot="5400000">
          <a:off x="4463443" y="-2672259"/>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Splunk got </a:t>
          </a:r>
          <a:r>
            <a:rPr lang="en-US" sz="2300" b="1" kern="1200" dirty="0" smtClean="0"/>
            <a:t>visibility</a:t>
          </a:r>
          <a:r>
            <a:rPr lang="en-US" sz="2300" kern="1200" dirty="0" smtClean="0"/>
            <a:t> of the attack via IDS log</a:t>
          </a:r>
          <a:endParaRPr lang="en-US" sz="2300" kern="1200" dirty="0"/>
        </a:p>
      </dsp:txBody>
      <dsp:txXfrm rot="-5400000">
        <a:off x="516406" y="1298186"/>
        <a:ext cx="8350186" cy="432703"/>
      </dsp:txXfrm>
    </dsp:sp>
    <dsp:sp modelId="{53A39F0D-1ABB-4347-9A2C-0DBE79098062}">
      <dsp:nvSpPr>
        <dsp:cNvPr id="0" name=""/>
        <dsp:cNvSpPr/>
      </dsp:nvSpPr>
      <dsp:spPr>
        <a:xfrm rot="5400000">
          <a:off x="-110658" y="2022457"/>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Analyze</a:t>
          </a:r>
          <a:endParaRPr lang="en-US" sz="800" kern="1200" dirty="0"/>
        </a:p>
      </dsp:txBody>
      <dsp:txXfrm rot="-5400000">
        <a:off x="1" y="2170002"/>
        <a:ext cx="516405" cy="221317"/>
      </dsp:txXfrm>
    </dsp:sp>
    <dsp:sp modelId="{EA7AFAA0-BDEA-E140-92CF-6981A58ECC7B}">
      <dsp:nvSpPr>
        <dsp:cNvPr id="0" name=""/>
        <dsp:cNvSpPr/>
      </dsp:nvSpPr>
      <dsp:spPr>
        <a:xfrm rot="5400000">
          <a:off x="4463443" y="-2035238"/>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Splunk </a:t>
          </a:r>
          <a:r>
            <a:rPr lang="en-US" sz="2300" b="1" kern="1200" dirty="0" smtClean="0"/>
            <a:t>analyzed</a:t>
          </a:r>
          <a:r>
            <a:rPr lang="en-US" sz="2300" kern="1200" dirty="0" smtClean="0"/>
            <a:t> the alert and with added context decided to block </a:t>
          </a:r>
          <a:endParaRPr lang="en-US" sz="2300" kern="1200" dirty="0"/>
        </a:p>
      </dsp:txBody>
      <dsp:txXfrm rot="-5400000">
        <a:off x="516406" y="1935207"/>
        <a:ext cx="8350186" cy="432703"/>
      </dsp:txXfrm>
    </dsp:sp>
    <dsp:sp modelId="{743D0ECB-AD42-E84C-BB61-EC6C88EC5DEB}">
      <dsp:nvSpPr>
        <dsp:cNvPr id="0" name=""/>
        <dsp:cNvSpPr/>
      </dsp:nvSpPr>
      <dsp:spPr>
        <a:xfrm rot="5400000">
          <a:off x="-110658" y="2659478"/>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Mitigate</a:t>
          </a:r>
          <a:endParaRPr lang="en-US" sz="800" kern="1200" dirty="0"/>
        </a:p>
      </dsp:txBody>
      <dsp:txXfrm rot="-5400000">
        <a:off x="1" y="2807023"/>
        <a:ext cx="516405" cy="221317"/>
      </dsp:txXfrm>
    </dsp:sp>
    <dsp:sp modelId="{2E39DF74-5995-5B4A-ADE1-0A94853CA504}">
      <dsp:nvSpPr>
        <dsp:cNvPr id="0" name=""/>
        <dsp:cNvSpPr/>
      </dsp:nvSpPr>
      <dsp:spPr>
        <a:xfrm rot="5400000">
          <a:off x="4463443" y="-1398217"/>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Splunk decided to </a:t>
          </a:r>
          <a:r>
            <a:rPr lang="en-US" sz="2300" b="1" kern="1200" dirty="0" smtClean="0"/>
            <a:t>mitigate, </a:t>
          </a:r>
          <a:r>
            <a:rPr lang="en-US" sz="2300" kern="1200" dirty="0" smtClean="0"/>
            <a:t>sends a block message to the Palo Alto </a:t>
          </a:r>
          <a:endParaRPr lang="en-US" sz="2300" kern="1200" dirty="0"/>
        </a:p>
      </dsp:txBody>
      <dsp:txXfrm rot="-5400000">
        <a:off x="516406" y="2572228"/>
        <a:ext cx="8350186" cy="432703"/>
      </dsp:txXfrm>
    </dsp:sp>
    <dsp:sp modelId="{E606C88B-2340-C443-A9EF-AD8FE615C10A}">
      <dsp:nvSpPr>
        <dsp:cNvPr id="0" name=""/>
        <dsp:cNvSpPr/>
      </dsp:nvSpPr>
      <dsp:spPr>
        <a:xfrm rot="5400000">
          <a:off x="-110658" y="3296499"/>
          <a:ext cx="737722" cy="51640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rtl="0">
            <a:lnSpc>
              <a:spcPct val="90000"/>
            </a:lnSpc>
            <a:spcBef>
              <a:spcPct val="0"/>
            </a:spcBef>
            <a:spcAft>
              <a:spcPct val="35000"/>
            </a:spcAft>
          </a:pPr>
          <a:r>
            <a:rPr lang="en-US" sz="800" kern="1200" dirty="0" smtClean="0"/>
            <a:t>Audit</a:t>
          </a:r>
          <a:endParaRPr lang="en-US" sz="800" kern="1200" dirty="0"/>
        </a:p>
      </dsp:txBody>
      <dsp:txXfrm rot="-5400000">
        <a:off x="1" y="3444044"/>
        <a:ext cx="516405" cy="221317"/>
      </dsp:txXfrm>
    </dsp:sp>
    <dsp:sp modelId="{6DBF5AF8-92CE-F94A-8BB7-77BCCEEC9C70}">
      <dsp:nvSpPr>
        <dsp:cNvPr id="0" name=""/>
        <dsp:cNvSpPr/>
      </dsp:nvSpPr>
      <dsp:spPr>
        <a:xfrm rot="5400000">
          <a:off x="4463443" y="-761196"/>
          <a:ext cx="479519" cy="837359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dirty="0" smtClean="0"/>
            <a:t>Full history if this in the mitigation tracker</a:t>
          </a:r>
          <a:endParaRPr lang="en-US" sz="2300" kern="1200" dirty="0"/>
        </a:p>
      </dsp:txBody>
      <dsp:txXfrm rot="-5400000">
        <a:off x="516406" y="3209249"/>
        <a:ext cx="8350186" cy="432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7A1A1-73E1-2046-9043-140B7722933A}">
      <dsp:nvSpPr>
        <dsp:cNvPr id="0" name=""/>
        <dsp:cNvSpPr/>
      </dsp:nvSpPr>
      <dsp:spPr>
        <a:xfrm rot="5400000">
          <a:off x="-162260" y="162742"/>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Bypass</a:t>
          </a:r>
          <a:endParaRPr lang="en-US" sz="1400" kern="1200" dirty="0"/>
        </a:p>
      </dsp:txBody>
      <dsp:txXfrm rot="-5400000">
        <a:off x="1" y="379088"/>
        <a:ext cx="757214" cy="324521"/>
      </dsp:txXfrm>
    </dsp:sp>
    <dsp:sp modelId="{D5024233-F956-074C-A1FE-8CB5CC12DCD7}">
      <dsp:nvSpPr>
        <dsp:cNvPr id="0" name=""/>
        <dsp:cNvSpPr/>
      </dsp:nvSpPr>
      <dsp:spPr>
        <a:xfrm rot="5400000">
          <a:off x="4535543" y="-3777846"/>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Attacker infects vulnerable machine on the network</a:t>
          </a:r>
          <a:endParaRPr lang="en-US" sz="2100" kern="1200" dirty="0"/>
        </a:p>
      </dsp:txBody>
      <dsp:txXfrm rot="-5400000">
        <a:off x="757215" y="34806"/>
        <a:ext cx="8225461" cy="634480"/>
      </dsp:txXfrm>
    </dsp:sp>
    <dsp:sp modelId="{0D2154FF-B14F-4746-8BF1-2FE00B6661C7}">
      <dsp:nvSpPr>
        <dsp:cNvPr id="0" name=""/>
        <dsp:cNvSpPr/>
      </dsp:nvSpPr>
      <dsp:spPr>
        <a:xfrm rot="5400000">
          <a:off x="-162260" y="1095125"/>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Analysis</a:t>
          </a:r>
        </a:p>
      </dsp:txBody>
      <dsp:txXfrm rot="-5400000">
        <a:off x="1" y="1311471"/>
        <a:ext cx="757214" cy="324521"/>
      </dsp:txXfrm>
    </dsp:sp>
    <dsp:sp modelId="{6443508F-3136-3747-8955-3DBCD494260D}">
      <dsp:nvSpPr>
        <dsp:cNvPr id="0" name=""/>
        <dsp:cNvSpPr/>
      </dsp:nvSpPr>
      <dsp:spPr>
        <a:xfrm rot="5400000">
          <a:off x="4535543" y="-2845462"/>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Determine is an attack due to registry key placed in incorrect place with </a:t>
          </a:r>
          <a:r>
            <a:rPr lang="en-US" sz="2100" kern="1200" dirty="0" err="1" smtClean="0"/>
            <a:t>vb</a:t>
          </a:r>
          <a:r>
            <a:rPr lang="en-US" sz="2100" kern="1200" dirty="0" smtClean="0"/>
            <a:t> script as parameter</a:t>
          </a:r>
        </a:p>
      </dsp:txBody>
      <dsp:txXfrm rot="-5400000">
        <a:off x="757215" y="967190"/>
        <a:ext cx="8225461" cy="634480"/>
      </dsp:txXfrm>
    </dsp:sp>
    <dsp:sp modelId="{C3BA7ED3-462F-1043-AEA4-F572BDE88EC1}">
      <dsp:nvSpPr>
        <dsp:cNvPr id="0" name=""/>
        <dsp:cNvSpPr/>
      </dsp:nvSpPr>
      <dsp:spPr>
        <a:xfrm rot="5400000">
          <a:off x="-162260" y="2027509"/>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Mitigated</a:t>
          </a:r>
        </a:p>
      </dsp:txBody>
      <dsp:txXfrm rot="-5400000">
        <a:off x="1" y="2243855"/>
        <a:ext cx="757214" cy="324521"/>
      </dsp:txXfrm>
    </dsp:sp>
    <dsp:sp modelId="{6B0AD47F-0168-CC49-AA34-7B2F33CDC878}">
      <dsp:nvSpPr>
        <dsp:cNvPr id="0" name=""/>
        <dsp:cNvSpPr/>
      </dsp:nvSpPr>
      <dsp:spPr>
        <a:xfrm rot="5400000">
          <a:off x="4535543" y="-1913079"/>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Send </a:t>
          </a:r>
          <a:r>
            <a:rPr lang="en-US" sz="2100" kern="1200" dirty="0" err="1" smtClean="0"/>
            <a:t>mitigate_proc</a:t>
          </a:r>
          <a:r>
            <a:rPr lang="en-US" sz="2100" kern="1200" dirty="0" smtClean="0"/>
            <a:t> command to endpoint to kill process and do clean up</a:t>
          </a:r>
        </a:p>
      </dsp:txBody>
      <dsp:txXfrm rot="-5400000">
        <a:off x="757215" y="1899573"/>
        <a:ext cx="8225461" cy="634480"/>
      </dsp:txXfrm>
    </dsp:sp>
    <dsp:sp modelId="{47723909-73AA-3940-B573-70EC2A75D945}">
      <dsp:nvSpPr>
        <dsp:cNvPr id="0" name=""/>
        <dsp:cNvSpPr/>
      </dsp:nvSpPr>
      <dsp:spPr>
        <a:xfrm rot="5400000">
          <a:off x="-162260" y="2959892"/>
          <a:ext cx="1081735" cy="75721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Mitigated</a:t>
          </a:r>
        </a:p>
      </dsp:txBody>
      <dsp:txXfrm rot="-5400000">
        <a:off x="1" y="3176238"/>
        <a:ext cx="757214" cy="324521"/>
      </dsp:txXfrm>
    </dsp:sp>
    <dsp:sp modelId="{55530578-A92A-BD4E-AC7C-DD4845048730}">
      <dsp:nvSpPr>
        <dsp:cNvPr id="0" name=""/>
        <dsp:cNvSpPr/>
      </dsp:nvSpPr>
      <dsp:spPr>
        <a:xfrm rot="5400000">
          <a:off x="4535543" y="-980696"/>
          <a:ext cx="703128" cy="825978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The shell was closed successfully and the attacker lost its connection!</a:t>
          </a:r>
        </a:p>
      </dsp:txBody>
      <dsp:txXfrm rot="-5400000">
        <a:off x="757215" y="2831956"/>
        <a:ext cx="8225461" cy="6344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51251A-5BED-4754-A54E-5B9B85CDEED8}" type="datetimeFigureOut">
              <a:rPr lang="en-US" smtClean="0"/>
              <a:pPr/>
              <a:t>10/6/14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F07D8F-2101-4538-B4F2-6EE5F60E73D9}" type="slidenum">
              <a:rPr lang="en-US" smtClean="0"/>
              <a:pPr/>
              <a:t>‹#›</a:t>
            </a:fld>
            <a:endParaRPr lang="en-US"/>
          </a:p>
        </p:txBody>
      </p:sp>
    </p:spTree>
    <p:extLst>
      <p:ext uri="{BB962C8B-B14F-4D97-AF65-F5344CB8AC3E}">
        <p14:creationId xmlns:p14="http://schemas.microsoft.com/office/powerpoint/2010/main" val="3064211461"/>
      </p:ext>
    </p:extLst>
  </p:cSld>
  <p:clrMap bg1="lt1" tx1="dk1" bg2="lt2" tx2="dk2" accent1="accent1" accent2="accent2" accent3="accent3" accent4="accent4" accent5="accent5" accent6="accent6" hlink="hlink" folHlink="folHlink"/>
  <p:notesStyle>
    <a:lvl1pPr marL="0" algn="l" defTabSz="514259" rtl="0" eaLnBrk="1" latinLnBrk="0" hangingPunct="1">
      <a:defRPr sz="700" kern="1200">
        <a:solidFill>
          <a:schemeClr val="tx1"/>
        </a:solidFill>
        <a:latin typeface="+mn-lt"/>
        <a:ea typeface="+mn-ea"/>
        <a:cs typeface="+mn-cs"/>
      </a:defRPr>
    </a:lvl1pPr>
    <a:lvl2pPr marL="257129" algn="l" defTabSz="514259" rtl="0" eaLnBrk="1" latinLnBrk="0" hangingPunct="1">
      <a:defRPr sz="700" kern="1200">
        <a:solidFill>
          <a:schemeClr val="tx1"/>
        </a:solidFill>
        <a:latin typeface="+mn-lt"/>
        <a:ea typeface="+mn-ea"/>
        <a:cs typeface="+mn-cs"/>
      </a:defRPr>
    </a:lvl2pPr>
    <a:lvl3pPr marL="514259" algn="l" defTabSz="514259" rtl="0" eaLnBrk="1" latinLnBrk="0" hangingPunct="1">
      <a:defRPr sz="700" kern="1200">
        <a:solidFill>
          <a:schemeClr val="tx1"/>
        </a:solidFill>
        <a:latin typeface="+mn-lt"/>
        <a:ea typeface="+mn-ea"/>
        <a:cs typeface="+mn-cs"/>
      </a:defRPr>
    </a:lvl3pPr>
    <a:lvl4pPr marL="771388" algn="l" defTabSz="514259" rtl="0" eaLnBrk="1" latinLnBrk="0" hangingPunct="1">
      <a:defRPr sz="700" kern="1200">
        <a:solidFill>
          <a:schemeClr val="tx1"/>
        </a:solidFill>
        <a:latin typeface="+mn-lt"/>
        <a:ea typeface="+mn-ea"/>
        <a:cs typeface="+mn-cs"/>
      </a:defRPr>
    </a:lvl4pPr>
    <a:lvl5pPr marL="1028517" algn="l" defTabSz="514259" rtl="0" eaLnBrk="1" latinLnBrk="0" hangingPunct="1">
      <a:defRPr sz="700" kern="1200">
        <a:solidFill>
          <a:schemeClr val="tx1"/>
        </a:solidFill>
        <a:latin typeface="+mn-lt"/>
        <a:ea typeface="+mn-ea"/>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Items</a:t>
            </a:r>
            <a:r>
              <a:rPr lang="en-US" baseline="0" dirty="0" smtClean="0"/>
              <a:t> max </a:t>
            </a:r>
          </a:p>
          <a:p>
            <a:r>
              <a:rPr lang="en-US" baseline="0" dirty="0" smtClean="0"/>
              <a:t>Equate section dividers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a:t>
            </a:fld>
            <a:endParaRPr lang="en-US"/>
          </a:p>
        </p:txBody>
      </p:sp>
    </p:spTree>
    <p:extLst>
      <p:ext uri="{BB962C8B-B14F-4D97-AF65-F5344CB8AC3E}">
        <p14:creationId xmlns:p14="http://schemas.microsoft.com/office/powerpoint/2010/main" val="697183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17</a:t>
            </a:fld>
            <a:endParaRPr lang="en-US"/>
          </a:p>
        </p:txBody>
      </p:sp>
    </p:spTree>
    <p:extLst>
      <p:ext uri="{BB962C8B-B14F-4D97-AF65-F5344CB8AC3E}">
        <p14:creationId xmlns:p14="http://schemas.microsoft.com/office/powerpoint/2010/main" val="729024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all about closing the loop</a:t>
            </a:r>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18</a:t>
            </a:fld>
            <a:endParaRPr lang="en-US"/>
          </a:p>
        </p:txBody>
      </p:sp>
    </p:spTree>
    <p:extLst>
      <p:ext uri="{BB962C8B-B14F-4D97-AF65-F5344CB8AC3E}">
        <p14:creationId xmlns:p14="http://schemas.microsoft.com/office/powerpoint/2010/main" val="2379167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Example of Auto Mitigation</a:t>
            </a:r>
            <a:r>
              <a:rPr lang="en-US" baseline="0" dirty="0" smtClean="0"/>
              <a:t> Applied</a:t>
            </a:r>
          </a:p>
          <a:p>
            <a:endParaRPr lang="en-US" baseline="0" dirty="0" smtClean="0"/>
          </a:p>
          <a:p>
            <a:r>
              <a:rPr lang="en-US" baseline="0" dirty="0" smtClean="0"/>
              <a:t>NEED MORE POWERFUL </a:t>
            </a:r>
            <a:r>
              <a:rPr lang="en-US" baseline="0" smtClean="0"/>
              <a:t>IMAGE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20</a:t>
            </a:fld>
            <a:endParaRPr lang="en-US"/>
          </a:p>
        </p:txBody>
      </p:sp>
    </p:spTree>
    <p:extLst>
      <p:ext uri="{BB962C8B-B14F-4D97-AF65-F5344CB8AC3E}">
        <p14:creationId xmlns:p14="http://schemas.microsoft.com/office/powerpoint/2010/main" val="2448468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slide to IDS </a:t>
            </a:r>
            <a:r>
              <a:rPr lang="en-US" dirty="0" err="1" smtClean="0"/>
              <a:t>vs</a:t>
            </a:r>
            <a:r>
              <a:rPr lang="en-US" dirty="0" smtClean="0"/>
              <a:t> Layer</a:t>
            </a:r>
            <a:r>
              <a:rPr lang="en-US" baseline="0" dirty="0" smtClean="0"/>
              <a:t> 7 firewall</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24</a:t>
            </a:fld>
            <a:endParaRPr lang="en-US"/>
          </a:p>
        </p:txBody>
      </p:sp>
    </p:spTree>
    <p:extLst>
      <p:ext uri="{BB962C8B-B14F-4D97-AF65-F5344CB8AC3E}">
        <p14:creationId xmlns:p14="http://schemas.microsoft.com/office/powerpoint/2010/main" val="192809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through this slide</a:t>
            </a:r>
          </a:p>
          <a:p>
            <a:r>
              <a:rPr lang="en-US" baseline="0" dirty="0" smtClean="0"/>
              <a:t>Have it build through </a:t>
            </a:r>
          </a:p>
          <a:p>
            <a:r>
              <a:rPr lang="en-US" dirty="0" smtClean="0"/>
              <a:t>Slide of the Search</a:t>
            </a:r>
          </a:p>
          <a:p>
            <a:endParaRPr lang="en-US" dirty="0" smtClean="0"/>
          </a:p>
          <a:p>
            <a:endParaRPr lang="en-US" dirty="0" smtClean="0"/>
          </a:p>
          <a:p>
            <a:r>
              <a:rPr lang="en-US" dirty="0" smtClean="0"/>
              <a:t>Add Resources at the</a:t>
            </a:r>
            <a:r>
              <a:rPr lang="en-US" baseline="0" dirty="0" smtClean="0"/>
              <a:t> end Relevant resources</a:t>
            </a:r>
            <a:endParaRPr lang="en-US" dirty="0" smtClean="0"/>
          </a:p>
          <a:p>
            <a:r>
              <a:rPr lang="en-US" dirty="0" smtClean="0"/>
              <a:t>Tangent</a:t>
            </a:r>
            <a:r>
              <a:rPr lang="en-US" baseline="0" dirty="0" smtClean="0"/>
              <a:t> </a:t>
            </a:r>
            <a:r>
              <a:rPr lang="en-US" dirty="0" smtClean="0"/>
              <a:t>=== Consider adding the credential</a:t>
            </a:r>
            <a:r>
              <a:rPr lang="en-US" baseline="0" dirty="0" smtClean="0"/>
              <a:t> piece on a separate slide </a:t>
            </a:r>
            <a:endParaRPr lang="en-US" dirty="0" smtClean="0"/>
          </a:p>
        </p:txBody>
      </p:sp>
      <p:sp>
        <p:nvSpPr>
          <p:cNvPr id="4" name="Slide Number Placeholder 3"/>
          <p:cNvSpPr>
            <a:spLocks noGrp="1"/>
          </p:cNvSpPr>
          <p:nvPr>
            <p:ph type="sldNum" sz="quarter" idx="10"/>
          </p:nvPr>
        </p:nvSpPr>
        <p:spPr/>
        <p:txBody>
          <a:bodyPr/>
          <a:lstStyle/>
          <a:p>
            <a:fld id="{A3F07D8F-2101-4538-B4F2-6EE5F60E73D9}" type="slidenum">
              <a:rPr lang="en-US" smtClean="0"/>
              <a:pPr/>
              <a:t>26</a:t>
            </a:fld>
            <a:endParaRPr lang="en-US"/>
          </a:p>
        </p:txBody>
      </p:sp>
    </p:spTree>
    <p:extLst>
      <p:ext uri="{BB962C8B-B14F-4D97-AF65-F5344CB8AC3E}">
        <p14:creationId xmlns:p14="http://schemas.microsoft.com/office/powerpoint/2010/main" val="3198545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if you had a tool to catch</a:t>
            </a:r>
            <a:r>
              <a:rPr lang="en-US" baseline="0" dirty="0" smtClean="0"/>
              <a:t> same attack that hit all the retail customers recently with Splunk.</a:t>
            </a:r>
          </a:p>
          <a:p>
            <a:r>
              <a:rPr lang="en-US" dirty="0" smtClean="0"/>
              <a:t>http://</a:t>
            </a:r>
            <a:r>
              <a:rPr lang="en-US" dirty="0" err="1" smtClean="0"/>
              <a:t>www.secureworks.com</a:t>
            </a:r>
            <a:r>
              <a:rPr lang="en-US" dirty="0" smtClean="0"/>
              <a:t>/cyber-threat-intelligence/threats/security-considerations-for-retail-networks/</a:t>
            </a:r>
          </a:p>
          <a:p>
            <a:r>
              <a:rPr lang="en-US" dirty="0" smtClean="0"/>
              <a:t>And</a:t>
            </a:r>
            <a:r>
              <a:rPr lang="en-US" baseline="0" dirty="0" smtClean="0"/>
              <a:t> then mitigate it as well. Using registry keys</a:t>
            </a:r>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29</a:t>
            </a:fld>
            <a:endParaRPr lang="en-US"/>
          </a:p>
        </p:txBody>
      </p:sp>
    </p:spTree>
    <p:extLst>
      <p:ext uri="{BB962C8B-B14F-4D97-AF65-F5344CB8AC3E}">
        <p14:creationId xmlns:p14="http://schemas.microsoft.com/office/powerpoint/2010/main" val="2849445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Emphasis that why we are going back</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32</a:t>
            </a:fld>
            <a:endParaRPr lang="en-US"/>
          </a:p>
        </p:txBody>
      </p:sp>
    </p:spTree>
    <p:extLst>
      <p:ext uri="{BB962C8B-B14F-4D97-AF65-F5344CB8AC3E}">
        <p14:creationId xmlns:p14="http://schemas.microsoft.com/office/powerpoint/2010/main" val="3115648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33</a:t>
            </a:fld>
            <a:endParaRPr lang="en-US"/>
          </a:p>
        </p:txBody>
      </p:sp>
    </p:spTree>
    <p:extLst>
      <p:ext uri="{BB962C8B-B14F-4D97-AF65-F5344CB8AC3E}">
        <p14:creationId xmlns:p14="http://schemas.microsoft.com/office/powerpoint/2010/main" val="311564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34</a:t>
            </a:fld>
            <a:endParaRPr lang="en-US"/>
          </a:p>
        </p:txBody>
      </p:sp>
    </p:spTree>
    <p:extLst>
      <p:ext uri="{BB962C8B-B14F-4D97-AF65-F5344CB8AC3E}">
        <p14:creationId xmlns:p14="http://schemas.microsoft.com/office/powerpoint/2010/main" val="3115648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35</a:t>
            </a:fld>
            <a:endParaRPr lang="en-US"/>
          </a:p>
        </p:txBody>
      </p:sp>
    </p:spTree>
    <p:extLst>
      <p:ext uri="{BB962C8B-B14F-4D97-AF65-F5344CB8AC3E}">
        <p14:creationId xmlns:p14="http://schemas.microsoft.com/office/powerpoint/2010/main" val="3115648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this is the bloomberg report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a:t>
            </a:fld>
            <a:endParaRPr lang="en-US"/>
          </a:p>
        </p:txBody>
      </p:sp>
    </p:spTree>
    <p:extLst>
      <p:ext uri="{BB962C8B-B14F-4D97-AF65-F5344CB8AC3E}">
        <p14:creationId xmlns:p14="http://schemas.microsoft.com/office/powerpoint/2010/main" val="1682890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39</a:t>
            </a:fld>
            <a:endParaRPr lang="en-US"/>
          </a:p>
        </p:txBody>
      </p:sp>
    </p:spTree>
    <p:extLst>
      <p:ext uri="{BB962C8B-B14F-4D97-AF65-F5344CB8AC3E}">
        <p14:creationId xmlns:p14="http://schemas.microsoft.com/office/powerpoint/2010/main" val="3430918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Poor mans as Endpoint</a:t>
            </a:r>
            <a:r>
              <a:rPr lang="en-US" baseline="0" dirty="0" smtClean="0"/>
              <a:t> Threat Detection System</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40</a:t>
            </a:fld>
            <a:endParaRPr lang="en-US"/>
          </a:p>
        </p:txBody>
      </p:sp>
    </p:spTree>
    <p:extLst>
      <p:ext uri="{BB962C8B-B14F-4D97-AF65-F5344CB8AC3E}">
        <p14:creationId xmlns:p14="http://schemas.microsoft.com/office/powerpoint/2010/main" val="747732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a:t>
            </a:r>
            <a:r>
              <a:rPr lang="en-US" baseline="0" dirty="0" smtClean="0"/>
              <a:t> Intel Augmentation </a:t>
            </a:r>
          </a:p>
          <a:p>
            <a:r>
              <a:rPr lang="en-US" baseline="0" dirty="0" smtClean="0"/>
              <a:t>I just showed you two common ways to take action on the network, endpoint</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42</a:t>
            </a:fld>
            <a:endParaRPr lang="en-US"/>
          </a:p>
        </p:txBody>
      </p:sp>
    </p:spTree>
    <p:extLst>
      <p:ext uri="{BB962C8B-B14F-4D97-AF65-F5344CB8AC3E}">
        <p14:creationId xmlns:p14="http://schemas.microsoft.com/office/powerpoint/2010/main" val="1247213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a:t>
            </a:r>
            <a:r>
              <a:rPr lang="en-US" baseline="0" dirty="0" smtClean="0"/>
              <a:t> to Action</a:t>
            </a:r>
          </a:p>
          <a:p>
            <a:r>
              <a:rPr lang="en-US" baseline="0" dirty="0" smtClean="0"/>
              <a:t>Make Business use case for auto mitigation</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44</a:t>
            </a:fld>
            <a:endParaRPr lang="en-US"/>
          </a:p>
        </p:txBody>
      </p:sp>
    </p:spTree>
    <p:extLst>
      <p:ext uri="{BB962C8B-B14F-4D97-AF65-F5344CB8AC3E}">
        <p14:creationId xmlns:p14="http://schemas.microsoft.com/office/powerpoint/2010/main" val="4198643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do </a:t>
            </a:r>
            <a:r>
              <a:rPr lang="en-US" dirty="0" smtClean="0"/>
              <a:t>you Handle </a:t>
            </a:r>
            <a:r>
              <a:rPr lang="en-US" smtClean="0"/>
              <a:t>false positives?</a:t>
            </a:r>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45</a:t>
            </a:fld>
            <a:endParaRPr lang="en-US"/>
          </a:p>
        </p:txBody>
      </p:sp>
    </p:spTree>
    <p:extLst>
      <p:ext uri="{BB962C8B-B14F-4D97-AF65-F5344CB8AC3E}">
        <p14:creationId xmlns:p14="http://schemas.microsoft.com/office/powerpoint/2010/main" val="3170346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goals of the talk </a:t>
            </a:r>
          </a:p>
          <a:p>
            <a:r>
              <a:rPr lang="en-US" dirty="0" smtClean="0"/>
              <a:t>Goal</a:t>
            </a:r>
            <a:r>
              <a:rPr lang="en-US" baseline="0" dirty="0" smtClean="0"/>
              <a:t>: </a:t>
            </a:r>
            <a:r>
              <a:rPr lang="en-US" dirty="0" smtClean="0"/>
              <a:t>Prove that we can close the loop with Splunk</a:t>
            </a:r>
          </a:p>
          <a:p>
            <a:r>
              <a:rPr lang="en-US" dirty="0" smtClean="0"/>
              <a:t>Introduce Mitigation with Splunk</a:t>
            </a:r>
          </a:p>
          <a:p>
            <a:endParaRPr lang="en-US" dirty="0" smtClean="0"/>
          </a:p>
          <a:p>
            <a:endParaRPr lang="en-US" dirty="0" smtClean="0"/>
          </a:p>
          <a:p>
            <a:r>
              <a:rPr lang="en-US" dirty="0" smtClean="0"/>
              <a:t>Challenges:</a:t>
            </a:r>
          </a:p>
          <a:p>
            <a:r>
              <a:rPr lang="en-US" dirty="0" smtClean="0"/>
              <a:t>Endpoint Threat Detection Using Splunk</a:t>
            </a:r>
          </a:p>
          <a:p>
            <a:r>
              <a:rPr lang="en-US" dirty="0" smtClean="0"/>
              <a:t>Mitigation</a:t>
            </a:r>
            <a:r>
              <a:rPr lang="en-US" baseline="0" dirty="0" smtClean="0"/>
              <a:t> Capabilities</a:t>
            </a:r>
          </a:p>
          <a:p>
            <a:r>
              <a:rPr lang="en-US" baseline="0" dirty="0" smtClean="0"/>
              <a:t>Lack of Windows Knowledge..</a:t>
            </a:r>
            <a:endParaRPr lang="en-US" dirty="0" smtClean="0"/>
          </a:p>
          <a:p>
            <a:endParaRPr lang="en-US" dirty="0" smtClean="0"/>
          </a:p>
          <a:p>
            <a:endParaRPr lang="en-US" b="1"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8</a:t>
            </a:fld>
            <a:endParaRPr lang="en-US"/>
          </a:p>
        </p:txBody>
      </p:sp>
    </p:spTree>
    <p:extLst>
      <p:ext uri="{BB962C8B-B14F-4D97-AF65-F5344CB8AC3E}">
        <p14:creationId xmlns:p14="http://schemas.microsoft.com/office/powerpoint/2010/main" val="3264281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4259" rtl="0" eaLnBrk="1" fontAlgn="auto" latinLnBrk="0" hangingPunct="1">
              <a:lnSpc>
                <a:spcPct val="100000"/>
              </a:lnSpc>
              <a:spcBef>
                <a:spcPts val="0"/>
              </a:spcBef>
              <a:spcAft>
                <a:spcPts val="0"/>
              </a:spcAft>
              <a:buClrTx/>
              <a:buSzTx/>
              <a:buFontTx/>
              <a:buNone/>
              <a:tabLst/>
              <a:defRPr/>
            </a:pPr>
            <a:r>
              <a:rPr lang="en-US" dirty="0" smtClean="0"/>
              <a:t>disarm naysayers</a:t>
            </a:r>
            <a:r>
              <a:rPr lang="en-US" baseline="0" dirty="0" smtClean="0"/>
              <a:t> of auto Mitigation</a:t>
            </a:r>
            <a:endParaRPr lang="en-US" dirty="0" smtClean="0"/>
          </a:p>
          <a:p>
            <a:r>
              <a:rPr lang="en-US" dirty="0" smtClean="0"/>
              <a:t>Your attacker is</a:t>
            </a:r>
            <a:r>
              <a:rPr lang="en-US" baseline="0" dirty="0" smtClean="0"/>
              <a:t> using automated tools, lets turn the tables, I don’t know about you but I am tired.</a:t>
            </a:r>
            <a:endParaRPr lang="en-US" dirty="0" smtClean="0"/>
          </a:p>
          <a:p>
            <a:r>
              <a:rPr lang="en-US" dirty="0" smtClean="0"/>
              <a:t>Do you use</a:t>
            </a:r>
            <a:r>
              <a:rPr lang="en-US" baseline="0" dirty="0" smtClean="0"/>
              <a:t> spam filter, do you have an IPS in your </a:t>
            </a:r>
            <a:r>
              <a:rPr lang="en-US" baseline="0" dirty="0" err="1" smtClean="0"/>
              <a:t>organization..well</a:t>
            </a:r>
            <a:r>
              <a:rPr lang="en-US" baseline="0" dirty="0" smtClean="0"/>
              <a:t> then you are already using </a:t>
            </a:r>
            <a:r>
              <a:rPr lang="en-US" baseline="0" dirty="0" err="1" smtClean="0"/>
              <a:t>automitication</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9</a:t>
            </a:fld>
            <a:endParaRPr lang="en-US"/>
          </a:p>
        </p:txBody>
      </p:sp>
    </p:spTree>
    <p:extLst>
      <p:ext uri="{BB962C8B-B14F-4D97-AF65-F5344CB8AC3E}">
        <p14:creationId xmlns:p14="http://schemas.microsoft.com/office/powerpoint/2010/main" val="4190275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Splunk</a:t>
            </a:r>
            <a:r>
              <a:rPr lang="en-US" baseline="0" dirty="0" smtClean="0"/>
              <a:t> and ES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11</a:t>
            </a:fld>
            <a:endParaRPr lang="en-US"/>
          </a:p>
        </p:txBody>
      </p:sp>
    </p:spTree>
    <p:extLst>
      <p:ext uri="{BB962C8B-B14F-4D97-AF65-F5344CB8AC3E}">
        <p14:creationId xmlns:p14="http://schemas.microsoft.com/office/powerpoint/2010/main" val="3381481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level explanation why we are showing </a:t>
            </a:r>
            <a:r>
              <a:rPr lang="en-US" baseline="0" smtClean="0"/>
              <a:t>a corellation </a:t>
            </a:r>
            <a:r>
              <a:rPr lang="en-US" baseline="0" dirty="0" smtClean="0"/>
              <a:t>search</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13</a:t>
            </a:fld>
            <a:endParaRPr lang="en-US"/>
          </a:p>
        </p:txBody>
      </p:sp>
    </p:spTree>
    <p:extLst>
      <p:ext uri="{BB962C8B-B14F-4D97-AF65-F5344CB8AC3E}">
        <p14:creationId xmlns:p14="http://schemas.microsoft.com/office/powerpoint/2010/main" val="3636667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we have decoupled detection from action. One does not</a:t>
            </a:r>
            <a:r>
              <a:rPr lang="en-US" baseline="0" dirty="0" smtClean="0"/>
              <a:t> mess with the other.</a:t>
            </a:r>
          </a:p>
        </p:txBody>
      </p:sp>
      <p:sp>
        <p:nvSpPr>
          <p:cNvPr id="4" name="Slide Number Placeholder 3"/>
          <p:cNvSpPr>
            <a:spLocks noGrp="1"/>
          </p:cNvSpPr>
          <p:nvPr>
            <p:ph type="sldNum" sz="quarter" idx="10"/>
          </p:nvPr>
        </p:nvSpPr>
        <p:spPr/>
        <p:txBody>
          <a:bodyPr/>
          <a:lstStyle/>
          <a:p>
            <a:fld id="{A3F07D8F-2101-4538-B4F2-6EE5F60E73D9}" type="slidenum">
              <a:rPr lang="en-US" smtClean="0"/>
              <a:pPr/>
              <a:t>14</a:t>
            </a:fld>
            <a:endParaRPr lang="en-US"/>
          </a:p>
        </p:txBody>
      </p:sp>
    </p:spTree>
    <p:extLst>
      <p:ext uri="{BB962C8B-B14F-4D97-AF65-F5344CB8AC3E}">
        <p14:creationId xmlns:p14="http://schemas.microsoft.com/office/powerpoint/2010/main" val="398749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15</a:t>
            </a:fld>
            <a:endParaRPr lang="en-US"/>
          </a:p>
        </p:txBody>
      </p:sp>
    </p:spTree>
    <p:extLst>
      <p:ext uri="{BB962C8B-B14F-4D97-AF65-F5344CB8AC3E}">
        <p14:creationId xmlns:p14="http://schemas.microsoft.com/office/powerpoint/2010/main" val="729024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16</a:t>
            </a:fld>
            <a:endParaRPr lang="en-US"/>
          </a:p>
        </p:txBody>
      </p:sp>
    </p:spTree>
    <p:extLst>
      <p:ext uri="{BB962C8B-B14F-4D97-AF65-F5344CB8AC3E}">
        <p14:creationId xmlns:p14="http://schemas.microsoft.com/office/powerpoint/2010/main" val="729024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Title">
    <p:spTree>
      <p:nvGrpSpPr>
        <p:cNvPr id="1" name=""/>
        <p:cNvGrpSpPr/>
        <p:nvPr/>
      </p:nvGrpSpPr>
      <p:grpSpPr>
        <a:xfrm>
          <a:off x="0" y="0"/>
          <a:ext cx="0" cy="0"/>
          <a:chOff x="0" y="0"/>
          <a:chExt cx="0" cy="0"/>
        </a:xfrm>
      </p:grpSpPr>
      <p:pic>
        <p:nvPicPr>
          <p:cNvPr id="2" name="Picture 1" descr="CVR-PPT-conf-2014-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70"/>
            <a:ext cx="9151433" cy="5161408"/>
          </a:xfrm>
          <a:prstGeom prst="rect">
            <a:avLst/>
          </a:prstGeom>
        </p:spPr>
      </p:pic>
      <p:sp>
        <p:nvSpPr>
          <p:cNvPr id="12" name="TextBox 11"/>
          <p:cNvSpPr txBox="1"/>
          <p:nvPr userDrawn="1"/>
        </p:nvSpPr>
        <p:spPr>
          <a:xfrm>
            <a:off x="7614352" y="47360"/>
            <a:ext cx="1444417" cy="175039"/>
          </a:xfrm>
          <a:prstGeom prst="rect">
            <a:avLst/>
          </a:prstGeom>
          <a:noFill/>
        </p:spPr>
        <p:txBody>
          <a:bodyPr wrap="square" lIns="51426" tIns="25713" rIns="51426" bIns="25713" rtlCol="0">
            <a:spAutoFit/>
          </a:bodyPr>
          <a:lstStyle/>
          <a:p>
            <a:pPr algn="r"/>
            <a:r>
              <a:rPr lang="en-US" sz="800" dirty="0" smtClean="0">
                <a:solidFill>
                  <a:srgbClr val="FFFFFF"/>
                </a:solidFill>
              </a:rPr>
              <a:t>Copyright</a:t>
            </a:r>
            <a:r>
              <a:rPr lang="en-US" sz="800" baseline="0" dirty="0" smtClean="0">
                <a:solidFill>
                  <a:srgbClr val="FFFFFF"/>
                </a:solidFill>
              </a:rPr>
              <a:t> © 2014 </a:t>
            </a:r>
            <a:r>
              <a:rPr lang="en-US" sz="800" baseline="0" dirty="0" err="1" smtClean="0">
                <a:solidFill>
                  <a:srgbClr val="FFFFFF"/>
                </a:solidFill>
              </a:rPr>
              <a:t>Splunk</a:t>
            </a:r>
            <a:r>
              <a:rPr lang="en-US" sz="800" baseline="0" dirty="0" smtClean="0">
                <a:solidFill>
                  <a:srgbClr val="FFFFFF"/>
                </a:solidFill>
              </a:rPr>
              <a:t> Inc.</a:t>
            </a:r>
            <a:endParaRPr lang="en-US" sz="800" dirty="0">
              <a:solidFill>
                <a:srgbClr val="FFFFFF"/>
              </a:solidFill>
            </a:endParaRPr>
          </a:p>
        </p:txBody>
      </p:sp>
      <p:sp>
        <p:nvSpPr>
          <p:cNvPr id="7" name="Title 8"/>
          <p:cNvSpPr>
            <a:spLocks noGrp="1"/>
          </p:cNvSpPr>
          <p:nvPr>
            <p:ph type="title"/>
          </p:nvPr>
        </p:nvSpPr>
        <p:spPr>
          <a:xfrm>
            <a:off x="5111200" y="1786667"/>
            <a:ext cx="4002215" cy="859280"/>
          </a:xfrm>
        </p:spPr>
        <p:txBody>
          <a:bodyPr>
            <a:noAutofit/>
          </a:bodyPr>
          <a:lstStyle>
            <a:lvl1pPr algn="l">
              <a:lnSpc>
                <a:spcPct val="80000"/>
              </a:lnSpc>
              <a:defRPr sz="3400">
                <a:solidFill>
                  <a:schemeClr val="bg1"/>
                </a:solidFill>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Box - G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7" name="AutoShape 2"/>
          <p:cNvSpPr>
            <a:spLocks noChangeArrowheads="1"/>
          </p:cNvSpPr>
          <p:nvPr userDrawn="1"/>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lvl="0" defTabSz="514259"/>
            <a:endParaRPr lang="en-US" sz="1300" kern="0" noProof="0">
              <a:solidFill>
                <a:srgbClr val="FFFFFF"/>
              </a:solidFill>
              <a:latin typeface="Myriad Pro" charset="0"/>
              <a:sym typeface="Myriad Pro" charset="0"/>
            </a:endParaRPr>
          </a:p>
        </p:txBody>
      </p:sp>
      <p:sp>
        <p:nvSpPr>
          <p:cNvPr id="5"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Box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027CC8FC-DC84-4CE8-AADD-ED05D9A2A54F}" type="slidenum">
              <a:rPr lang="en-US" smtClean="0"/>
              <a:pPr/>
              <a:t>‹#›</a:t>
            </a:fld>
            <a:endParaRPr lang="en-US" dirty="0"/>
          </a:p>
        </p:txBody>
      </p:sp>
      <p:sp>
        <p:nvSpPr>
          <p:cNvPr id="5" name="AutoShape 2"/>
          <p:cNvSpPr>
            <a:spLocks noChangeArrowheads="1"/>
          </p:cNvSpPr>
          <p:nvPr userDrawn="1"/>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lvl="0" defTabSz="514259"/>
            <a:endParaRPr lang="en-US" sz="1300" kern="0" noProof="0">
              <a:solidFill>
                <a:srgbClr val="FFFFFF"/>
              </a:solidFill>
              <a:latin typeface="Myriad Pro" charset="0"/>
              <a:sym typeface="Myriad Pro" charset="0"/>
            </a:endParaRPr>
          </a:p>
        </p:txBody>
      </p:sp>
      <p:sp>
        <p:nvSpPr>
          <p:cNvPr id="6"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3936872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Box - 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027CC8FC-DC84-4CE8-AADD-ED05D9A2A54F}" type="slidenum">
              <a:rPr lang="en-US" smtClean="0"/>
              <a:pPr/>
              <a:t>‹#›</a:t>
            </a:fld>
            <a:endParaRPr lang="en-US" dirty="0"/>
          </a:p>
        </p:txBody>
      </p:sp>
      <p:sp>
        <p:nvSpPr>
          <p:cNvPr id="4" name="AutoShape 2"/>
          <p:cNvSpPr>
            <a:spLocks noChangeArrowheads="1"/>
          </p:cNvSpPr>
          <p:nvPr userDrawn="1"/>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lvl="0" defTabSz="514259"/>
            <a:endParaRPr lang="en-US" sz="1000" kern="0" noProof="0">
              <a:solidFill>
                <a:sysClr val="windowText" lastClr="000000"/>
              </a:solidFill>
              <a:sym typeface="Myriad Pro" charset="0"/>
            </a:endParaRPr>
          </a:p>
        </p:txBody>
      </p:sp>
      <p:sp>
        <p:nvSpPr>
          <p:cNvPr id="5"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1826310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27CC8FC-DC84-4CE8-AADD-ED05D9A2A54F}"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4" name="Picture 3" descr="CVR-PPT-conf-2014-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70"/>
            <a:ext cx="9151433" cy="5161408"/>
          </a:xfrm>
          <a:prstGeom prst="rect">
            <a:avLst/>
          </a:prstGeom>
        </p:spPr>
      </p:pic>
      <p:sp>
        <p:nvSpPr>
          <p:cNvPr id="2" name="TextBox 1"/>
          <p:cNvSpPr txBox="1"/>
          <p:nvPr userDrawn="1"/>
        </p:nvSpPr>
        <p:spPr>
          <a:xfrm>
            <a:off x="5680069" y="1894301"/>
            <a:ext cx="3203608" cy="675185"/>
          </a:xfrm>
          <a:prstGeom prst="rect">
            <a:avLst/>
          </a:prstGeom>
          <a:noFill/>
        </p:spPr>
        <p:txBody>
          <a:bodyPr wrap="square" lIns="51426" tIns="25713" rIns="51426" bIns="25713" rtlCol="0">
            <a:spAutoFit/>
          </a:bodyPr>
          <a:lstStyle/>
          <a:p>
            <a:r>
              <a:rPr lang="en-US" sz="4000" dirty="0" smtClean="0">
                <a:solidFill>
                  <a:srgbClr val="FFFFFF"/>
                </a:solidFill>
              </a:rPr>
              <a:t>THANK YOU</a:t>
            </a:r>
            <a:endParaRPr lang="en-US" sz="4000" dirty="0">
              <a:solidFill>
                <a:srgbClr val="FFFFFF"/>
              </a:solidFill>
            </a:endParaRPr>
          </a:p>
        </p:txBody>
      </p:sp>
    </p:spTree>
    <p:extLst>
      <p:ext uri="{BB962C8B-B14F-4D97-AF65-F5344CB8AC3E}">
        <p14:creationId xmlns:p14="http://schemas.microsoft.com/office/powerpoint/2010/main" val="371428016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descr="CVR-PPT-conf-2014-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70"/>
            <a:ext cx="9151433" cy="5161408"/>
          </a:xfrm>
          <a:prstGeom prst="rect">
            <a:avLst/>
          </a:prstGeom>
        </p:spPr>
      </p:pic>
      <p:sp>
        <p:nvSpPr>
          <p:cNvPr id="9" name="Title 8"/>
          <p:cNvSpPr>
            <a:spLocks noGrp="1"/>
          </p:cNvSpPr>
          <p:nvPr>
            <p:ph type="title"/>
          </p:nvPr>
        </p:nvSpPr>
        <p:spPr>
          <a:xfrm>
            <a:off x="5113103" y="1814819"/>
            <a:ext cx="3820878" cy="808674"/>
          </a:xfrm>
        </p:spPr>
        <p:txBody>
          <a:bodyPr>
            <a:noAutofit/>
          </a:bodyPr>
          <a:lstStyle>
            <a:lvl1pPr algn="l">
              <a:lnSpc>
                <a:spcPct val="80000"/>
              </a:lnSpc>
              <a:defRPr sz="3400">
                <a:solidFill>
                  <a:srgbClr val="FFFFFF"/>
                </a:solidFill>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bwMode="gray"/>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rgbClr val="000000"/>
                </a:solidFill>
              </a:defRPr>
            </a:lvl1pPr>
            <a:lvl2pPr>
              <a:defRPr>
                <a:solidFill>
                  <a:srgbClr val="000000"/>
                </a:solidFill>
              </a:defRPr>
            </a:lvl2pPr>
            <a:lvl3pPr>
              <a:defRPr>
                <a:solidFill>
                  <a:schemeClr val="bg1"/>
                </a:solidFill>
              </a:defRPr>
            </a:lvl3pPr>
            <a:lvl4pPr>
              <a:defRPr>
                <a:solidFill>
                  <a:schemeClr val="bg1"/>
                </a:solidFill>
              </a:defRPr>
            </a:lvl4pPr>
            <a:lvl5pPr>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p:txBody>
      </p:sp>
      <p:sp>
        <p:nvSpPr>
          <p:cNvPr id="6" name="Slide Number Placeholder 5"/>
          <p:cNvSpPr>
            <a:spLocks noGrp="1"/>
          </p:cNvSpPr>
          <p:nvPr>
            <p:ph type="sldNum" sz="quarter" idx="12"/>
          </p:nvPr>
        </p:nvSpPr>
        <p:spPr bwMode="gray"/>
        <p:txBody>
          <a:bodyPr/>
          <a:lstStyle/>
          <a:p>
            <a:fld id="{027CC8FC-DC84-4CE8-AADD-ED05D9A2A54F}"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0" y="789260"/>
            <a:ext cx="9144000" cy="625886"/>
          </a:xfrm>
        </p:spPr>
        <p:txBody>
          <a:bodyPr anchor="t">
            <a:normAutofit/>
          </a:bodyPr>
          <a:lstStyle>
            <a:lvl1pPr marL="0" indent="0" algn="ctr">
              <a:spcBef>
                <a:spcPts val="0"/>
              </a:spcBef>
              <a:buNone/>
              <a:defRPr sz="22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8" name="Content Placeholder 2"/>
          <p:cNvSpPr>
            <a:spLocks noGrp="1"/>
          </p:cNvSpPr>
          <p:nvPr>
            <p:ph idx="1"/>
          </p:nvPr>
        </p:nvSpPr>
        <p:spPr bwMode="gray">
          <a:xfrm>
            <a:off x="457201" y="1027340"/>
            <a:ext cx="8229600" cy="3567283"/>
          </a:xfrm>
        </p:spPr>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chemeClr val="tx1"/>
                </a:solidFill>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a:solidFill>
                  <a:schemeClr val="bg1"/>
                </a:solidFill>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solidFill>
                  <a:schemeClr val="bg1"/>
                </a:solidFill>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a:solidFill>
                  <a:schemeClr val="bg1"/>
                </a:solidFill>
              </a:defRPr>
            </a:lvl4pPr>
            <a:lvl5pPr marL="1226721" marR="0" indent="-168741"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a:p>
            <a:pPr marL="257129" marR="0" lvl="2"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Third level</a:t>
            </a:r>
          </a:p>
          <a:p>
            <a:pPr marL="257129" marR="0" lvl="3"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Fourth level</a:t>
            </a:r>
          </a:p>
          <a:p>
            <a:pPr marL="257129" marR="0" lvl="4"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Fifth level</a:t>
            </a:r>
            <a:endParaRPr lang="en-US"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8" name="Content Placeholder 2"/>
          <p:cNvSpPr>
            <a:spLocks noGrp="1"/>
          </p:cNvSpPr>
          <p:nvPr>
            <p:ph idx="1"/>
          </p:nvPr>
        </p:nvSpPr>
        <p:spPr bwMode="gray">
          <a:xfrm>
            <a:off x="457201" y="1313090"/>
            <a:ext cx="8229600" cy="3567283"/>
          </a:xfrm>
        </p:spPr>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chemeClr val="tx1"/>
                </a:solidFill>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a:solidFill>
                  <a:schemeClr val="bg1"/>
                </a:solidFill>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solidFill>
                  <a:schemeClr val="bg1"/>
                </a:solidFill>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a:solidFill>
                  <a:schemeClr val="bg1"/>
                </a:solidFill>
              </a:defRPr>
            </a:lvl4pPr>
            <a:lvl5pPr marL="1226721" marR="0" indent="-168741"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a:p>
            <a:pPr marL="257129" marR="0" lvl="2"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Third level</a:t>
            </a:r>
          </a:p>
          <a:p>
            <a:pPr marL="257129" marR="0" lvl="3"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Fourth level</a:t>
            </a:r>
          </a:p>
          <a:p>
            <a:pPr marL="257129" marR="0" lvl="4"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Fifth level</a:t>
            </a:r>
            <a:endParaRPr lang="en-US" dirty="0" smtClean="0"/>
          </a:p>
        </p:txBody>
      </p:sp>
      <p:sp>
        <p:nvSpPr>
          <p:cNvPr id="9" name="Content Placeholder 8"/>
          <p:cNvSpPr>
            <a:spLocks noGrp="1"/>
          </p:cNvSpPr>
          <p:nvPr>
            <p:ph sz="quarter" idx="13"/>
          </p:nvPr>
        </p:nvSpPr>
        <p:spPr>
          <a:xfrm>
            <a:off x="0" y="785685"/>
            <a:ext cx="9144000" cy="479779"/>
          </a:xfrm>
        </p:spPr>
        <p:txBody>
          <a:bodyPr>
            <a:normAutofit/>
          </a:bodyPr>
          <a:lstStyle>
            <a:lvl1pPr algn="ctr">
              <a:buFontTx/>
              <a:buNone/>
              <a:defRPr sz="22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0" y="789260"/>
            <a:ext cx="9144000" cy="578258"/>
          </a:xfrm>
        </p:spPr>
        <p:txBody>
          <a:bodyPr anchor="t">
            <a:normAutofit/>
          </a:bodyPr>
          <a:lstStyle>
            <a:lvl1pPr marL="0" indent="0" algn="ctr">
              <a:spcBef>
                <a:spcPts val="0"/>
              </a:spcBef>
              <a:buNone/>
              <a:defRPr sz="22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4579040" y="1251901"/>
            <a:ext cx="3277375" cy="761957"/>
          </a:xfrm>
        </p:spPr>
        <p:txBody>
          <a:bodyPr>
            <a:noAutofit/>
          </a:bodyPr>
          <a:lstStyle>
            <a:lvl1pPr marL="0" indent="0">
              <a:buFontTx/>
              <a:buNone/>
              <a:defRPr sz="2200"/>
            </a:lvl1pPr>
          </a:lstStyle>
          <a:p>
            <a:pPr lvl="0"/>
            <a:r>
              <a:rPr lang="en-US" smtClean="0"/>
              <a:t>Click to edit Master text styles</a:t>
            </a:r>
          </a:p>
        </p:txBody>
      </p:sp>
      <p:sp>
        <p:nvSpPr>
          <p:cNvPr id="7" name="Content Placeholder 2"/>
          <p:cNvSpPr>
            <a:spLocks noGrp="1"/>
          </p:cNvSpPr>
          <p:nvPr>
            <p:ph idx="14"/>
          </p:nvPr>
        </p:nvSpPr>
        <p:spPr>
          <a:xfrm>
            <a:off x="4572447" y="1971003"/>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2"/>
          <p:cNvSpPr>
            <a:spLocks noGrp="1"/>
          </p:cNvSpPr>
          <p:nvPr>
            <p:ph idx="15"/>
          </p:nvPr>
        </p:nvSpPr>
        <p:spPr>
          <a:xfrm>
            <a:off x="544025" y="1251901"/>
            <a:ext cx="3277375" cy="761957"/>
          </a:xfrm>
        </p:spPr>
        <p:txBody>
          <a:bodyPr>
            <a:noAutofit/>
          </a:bodyPr>
          <a:lstStyle>
            <a:lvl1pPr marL="0" indent="0">
              <a:buFontTx/>
              <a:buNone/>
              <a:defRPr sz="2200"/>
            </a:lvl1pPr>
          </a:lstStyle>
          <a:p>
            <a:pPr lvl="0"/>
            <a:r>
              <a:rPr lang="en-US" smtClean="0"/>
              <a:t>Click to edit Master text styles</a:t>
            </a:r>
          </a:p>
        </p:txBody>
      </p:sp>
      <p:sp>
        <p:nvSpPr>
          <p:cNvPr id="9" name="Content Placeholder 2"/>
          <p:cNvSpPr>
            <a:spLocks noGrp="1"/>
          </p:cNvSpPr>
          <p:nvPr>
            <p:ph idx="16"/>
          </p:nvPr>
        </p:nvSpPr>
        <p:spPr>
          <a:xfrm>
            <a:off x="537432" y="1971003"/>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Subhead, Lef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399714" y="911722"/>
            <a:ext cx="8134777" cy="544142"/>
          </a:xfrm>
        </p:spPr>
        <p:txBody>
          <a:bodyPr>
            <a:normAutofit/>
          </a:bodyPr>
          <a:lstStyle>
            <a:lvl1pPr marL="0" indent="0">
              <a:buFontTx/>
              <a:buNone/>
              <a:defRPr sz="2200"/>
            </a:lvl1pPr>
          </a:lstStyle>
          <a:p>
            <a:pPr lvl="0"/>
            <a:r>
              <a:rPr lang="en-US" smtClean="0"/>
              <a:t>Click to edit Master text styles</a:t>
            </a:r>
          </a:p>
        </p:txBody>
      </p:sp>
      <p:sp>
        <p:nvSpPr>
          <p:cNvPr id="8" name="Content Placeholder 2"/>
          <p:cNvSpPr>
            <a:spLocks noGrp="1"/>
          </p:cNvSpPr>
          <p:nvPr>
            <p:ph idx="14"/>
          </p:nvPr>
        </p:nvSpPr>
        <p:spPr>
          <a:xfrm>
            <a:off x="403224" y="1392699"/>
            <a:ext cx="3746569" cy="3394472"/>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Subhead, Righ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4675260" y="911722"/>
            <a:ext cx="3964156" cy="761957"/>
          </a:xfrm>
        </p:spPr>
        <p:txBody>
          <a:bodyPr>
            <a:noAutofit/>
          </a:bodyPr>
          <a:lstStyle>
            <a:lvl1pPr marL="0" indent="0">
              <a:buFontTx/>
              <a:buNone/>
              <a:defRPr sz="2200"/>
            </a:lvl1pPr>
          </a:lstStyle>
          <a:p>
            <a:pPr lvl="0"/>
            <a:r>
              <a:rPr lang="en-US" smtClean="0"/>
              <a:t>Click to edit Master text styles</a:t>
            </a:r>
          </a:p>
        </p:txBody>
      </p:sp>
      <p:sp>
        <p:nvSpPr>
          <p:cNvPr id="8" name="Content Placeholder 2"/>
          <p:cNvSpPr>
            <a:spLocks noGrp="1"/>
          </p:cNvSpPr>
          <p:nvPr>
            <p:ph idx="14"/>
          </p:nvPr>
        </p:nvSpPr>
        <p:spPr>
          <a:xfrm>
            <a:off x="4668667" y="1630824"/>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0" y="10287"/>
            <a:ext cx="9144000" cy="857250"/>
          </a:xfrm>
          <a:prstGeom prst="rect">
            <a:avLst/>
          </a:prstGeom>
        </p:spPr>
        <p:txBody>
          <a:bodyPr vert="horz" lIns="81633" tIns="40817" rIns="81633" bIns="4081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1" y="1082278"/>
            <a:ext cx="8229600" cy="3394472"/>
          </a:xfrm>
          <a:prstGeom prst="rect">
            <a:avLst/>
          </a:prstGeom>
        </p:spPr>
        <p:txBody>
          <a:bodyPr vert="horz" lIns="81633" tIns="40817" rIns="81633" bIns="40817" rtlCol="0">
            <a:normAutofit/>
          </a:body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16"/>
              </a:buBlip>
              <a:tabLst/>
              <a:defRPr/>
            </a:pPr>
            <a:r>
              <a:rPr lang="en-US" dirty="0" smtClean="0"/>
              <a:t>Click to edit Master text styles</a:t>
            </a:r>
          </a:p>
          <a:p>
            <a:pPr marL="257129" marR="0" lvl="0" indent="-257129" algn="l" defTabSz="816334" rtl="0" eaLnBrk="1" fontAlgn="auto" latinLnBrk="0" hangingPunct="1">
              <a:lnSpc>
                <a:spcPct val="100000"/>
              </a:lnSpc>
              <a:spcBef>
                <a:spcPts val="675"/>
              </a:spcBef>
              <a:spcAft>
                <a:spcPts val="0"/>
              </a:spcAft>
              <a:buClrTx/>
              <a:buSzPct val="80000"/>
              <a:buFontTx/>
              <a:buBlip>
                <a:blip r:embed="rId16"/>
              </a:buBlip>
              <a:tabLst/>
              <a:defRPr/>
            </a:pPr>
            <a:r>
              <a:rPr lang="en-US" dirty="0" smtClean="0"/>
              <a:t>Click to edit Master text styles</a:t>
            </a:r>
          </a:p>
          <a:p>
            <a:pPr marL="543722" marR="0" lvl="1" indent="-286592" algn="l" defTabSz="816334" rtl="0" eaLnBrk="1" fontAlgn="auto" latinLnBrk="0" hangingPunct="1">
              <a:lnSpc>
                <a:spcPct val="100000"/>
              </a:lnSpc>
              <a:spcBef>
                <a:spcPts val="0"/>
              </a:spcBef>
              <a:spcAft>
                <a:spcPts val="0"/>
              </a:spcAft>
              <a:buClrTx/>
              <a:buSzTx/>
              <a:buFont typeface="Calibri" pitchFamily="34" charset="0"/>
              <a:buChar char="–"/>
              <a:tabLst/>
              <a:defRPr/>
            </a:pPr>
            <a:r>
              <a:rPr kumimoji="0" lang="en-US" sz="1900" b="0" i="0" u="none" strike="noStrike" kern="1200" cap="none" spc="0" normalizeH="0" baseline="0" noProof="0" dirty="0" smtClean="0">
                <a:ln>
                  <a:noFill/>
                </a:ln>
                <a:solidFill>
                  <a:schemeClr val="tx1"/>
                </a:solidFill>
                <a:effectLst/>
                <a:uLnTx/>
                <a:uFillTx/>
                <a:latin typeface="+mn-lt"/>
                <a:ea typeface="+mn-ea"/>
                <a:cs typeface="+mn-cs"/>
              </a:rPr>
              <a:t>Second level</a:t>
            </a:r>
          </a:p>
          <a:p>
            <a:pPr marL="712462" marR="0" lvl="2"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pPr>
            <a:r>
              <a:rPr kumimoji="0" lang="en-US" sz="1900" b="0" i="0" u="none" strike="noStrike" kern="1200" cap="none" spc="0" normalizeH="0" baseline="0" noProof="0" dirty="0" smtClean="0">
                <a:ln>
                  <a:noFill/>
                </a:ln>
                <a:solidFill>
                  <a:schemeClr val="tx1"/>
                </a:solidFill>
                <a:effectLst/>
                <a:uLnTx/>
                <a:uFillTx/>
                <a:latin typeface="+mn-lt"/>
                <a:ea typeface="+mn-ea"/>
                <a:cs typeface="+mn-cs"/>
              </a:rPr>
              <a:t>Third level</a:t>
            </a:r>
          </a:p>
          <a:p>
            <a:pPr marL="1028517" marR="0" lvl="3" indent="-306234" algn="l" defTabSz="816334" rtl="0" eaLnBrk="1" fontAlgn="auto" latinLnBrk="0" hangingPunct="1">
              <a:lnSpc>
                <a:spcPct val="100000"/>
              </a:lnSpc>
              <a:spcBef>
                <a:spcPts val="0"/>
              </a:spcBef>
              <a:spcAft>
                <a:spcPts val="0"/>
              </a:spcAft>
              <a:buClrTx/>
              <a:buSzTx/>
              <a:buFont typeface="Arial" pitchFamily="34" charset="0"/>
              <a:buChar char="–"/>
              <a:tabLst/>
              <a:defRPr/>
            </a:pPr>
            <a:r>
              <a:rPr kumimoji="0" lang="en-US" sz="1700" b="0" i="0" u="none" strike="noStrike" kern="1200" cap="none" spc="0" normalizeH="0" baseline="0" noProof="0" dirty="0" smtClean="0">
                <a:ln>
                  <a:noFill/>
                </a:ln>
                <a:solidFill>
                  <a:schemeClr val="tx1"/>
                </a:solidFill>
                <a:effectLst/>
                <a:uLnTx/>
                <a:uFillTx/>
                <a:latin typeface="+mn-lt"/>
                <a:ea typeface="+mn-ea"/>
                <a:cs typeface="+mn-cs"/>
              </a:rPr>
              <a:t>Fourth level</a:t>
            </a:r>
          </a:p>
        </p:txBody>
      </p:sp>
      <p:sp>
        <p:nvSpPr>
          <p:cNvPr id="6" name="Slide Number Placeholder 5"/>
          <p:cNvSpPr>
            <a:spLocks noGrp="1"/>
          </p:cNvSpPr>
          <p:nvPr>
            <p:ph type="sldNum" sz="quarter" idx="4"/>
          </p:nvPr>
        </p:nvSpPr>
        <p:spPr bwMode="gray">
          <a:xfrm>
            <a:off x="4379699" y="4770882"/>
            <a:ext cx="385725" cy="257175"/>
          </a:xfrm>
          <a:prstGeom prst="rect">
            <a:avLst/>
          </a:prstGeom>
        </p:spPr>
        <p:txBody>
          <a:bodyPr vert="horz" lIns="81633" tIns="40817" rIns="81633" bIns="40817" rtlCol="0" anchor="ctr"/>
          <a:lstStyle>
            <a:lvl1pPr algn="ctr">
              <a:defRPr sz="1100">
                <a:solidFill>
                  <a:schemeClr val="bg1"/>
                </a:solidFill>
              </a:defRPr>
            </a:lvl1pPr>
          </a:lstStyle>
          <a:p>
            <a:fld id="{027CC8FC-DC84-4CE8-AADD-ED05D9A2A54F}" type="slidenum">
              <a:rPr lang="en-US" smtClean="0"/>
              <a:pPr/>
              <a:t>‹#›</a:t>
            </a:fld>
            <a:endParaRPr lang="en-US" dirty="0"/>
          </a:p>
        </p:txBody>
      </p:sp>
      <p:sp>
        <p:nvSpPr>
          <p:cNvPr id="10" name="Text Placeholder 2"/>
          <p:cNvSpPr txBox="1">
            <a:spLocks/>
          </p:cNvSpPr>
          <p:nvPr/>
        </p:nvSpPr>
        <p:spPr bwMode="gray">
          <a:xfrm>
            <a:off x="457201" y="1211546"/>
            <a:ext cx="8229600" cy="387294"/>
          </a:xfrm>
          <a:prstGeom prst="rect">
            <a:avLst/>
          </a:prstGeom>
        </p:spPr>
        <p:txBody>
          <a:bodyPr vert="horz" lIns="81633" tIns="40817" rIns="81633" bIns="40817" rtlCol="0">
            <a:normAutofit/>
          </a:body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16"/>
              </a:buBlip>
              <a:tabLst/>
              <a:defRPr/>
            </a:pPr>
            <a:endParaRPr kumimoji="0" lang="en-US" sz="17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Picture 3" descr="FTR-PPT-conf-2014-102.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4726800"/>
            <a:ext cx="9154061" cy="426761"/>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1" r:id="rId2"/>
    <p:sldLayoutId id="2147483680" r:id="rId3"/>
    <p:sldLayoutId id="2147483649" r:id="rId4"/>
    <p:sldLayoutId id="2147483650" r:id="rId5"/>
    <p:sldLayoutId id="2147483690" r:id="rId6"/>
    <p:sldLayoutId id="2147483687" r:id="rId7"/>
    <p:sldLayoutId id="2147483682" r:id="rId8"/>
    <p:sldLayoutId id="2147483686" r:id="rId9"/>
    <p:sldLayoutId id="2147483691" r:id="rId10"/>
    <p:sldLayoutId id="2147483699" r:id="rId11"/>
    <p:sldLayoutId id="2147483700" r:id="rId12"/>
    <p:sldLayoutId id="2147483654" r:id="rId13"/>
    <p:sldLayoutId id="2147483701" r:id="rId14"/>
  </p:sldLayoutIdLst>
  <p:timing>
    <p:tnLst>
      <p:par>
        <p:cTn xmlns:p14="http://schemas.microsoft.com/office/powerpoint/2010/main" id="1" dur="indefinite" restart="never" nodeType="tmRoot"/>
      </p:par>
    </p:tnLst>
  </p:timing>
  <p:hf hdr="0" dt="0"/>
  <p:txStyles>
    <p:titleStyle>
      <a:lvl1pPr algn="ctr" defTabSz="816334" rtl="0" eaLnBrk="1" latinLnBrk="0" hangingPunct="1">
        <a:spcBef>
          <a:spcPct val="0"/>
        </a:spcBef>
        <a:buNone/>
        <a:defRPr sz="3700" kern="1200">
          <a:solidFill>
            <a:srgbClr val="000000"/>
          </a:solidFill>
          <a:latin typeface="+mj-lt"/>
          <a:ea typeface="+mj-ea"/>
          <a:cs typeface="+mj-cs"/>
        </a:defRPr>
      </a:lvl1pPr>
    </p:titleStyle>
    <p:bodyStyle>
      <a:lvl1pPr marL="257129" marR="0" indent="-257129" algn="l" defTabSz="816334" rtl="0" eaLnBrk="1" fontAlgn="auto" latinLnBrk="0" hangingPunct="1">
        <a:lnSpc>
          <a:spcPct val="100000"/>
        </a:lnSpc>
        <a:spcBef>
          <a:spcPts val="675"/>
        </a:spcBef>
        <a:spcAft>
          <a:spcPts val="0"/>
        </a:spcAft>
        <a:buClrTx/>
        <a:buSzPct val="80000"/>
        <a:buFont typeface="Arial"/>
        <a:buChar char="•"/>
        <a:tabLst/>
        <a:defRPr sz="2200" kern="1200">
          <a:solidFill>
            <a:schemeClr val="tx1"/>
          </a:solidFill>
          <a:latin typeface="+mn-lt"/>
          <a:ea typeface="+mn-ea"/>
          <a:cs typeface="+mn-cs"/>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mn-ea"/>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kern="1200">
          <a:solidFill>
            <a:schemeClr val="tx1"/>
          </a:solidFill>
          <a:latin typeface="+mn-lt"/>
          <a:ea typeface="+mn-ea"/>
          <a:cs typeface="+mn-cs"/>
        </a:defRPr>
      </a:lvl3pPr>
      <a:lvl4pPr marL="925665" marR="0" indent="-205703"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mn-ea"/>
          <a:cs typeface="+mn-cs"/>
        </a:defRPr>
      </a:lvl4pPr>
      <a:lvl5pPr marL="714819" marR="0" indent="-66854"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sz="1600" kern="1200">
          <a:solidFill>
            <a:schemeClr val="tx1"/>
          </a:solidFill>
          <a:latin typeface="+mn-lt"/>
          <a:ea typeface="+mn-ea"/>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34" rtl="0" eaLnBrk="1" latinLnBrk="0" hangingPunct="1">
        <a:defRPr sz="1600" kern="1200">
          <a:solidFill>
            <a:schemeClr val="tx1"/>
          </a:solidFill>
          <a:latin typeface="+mn-lt"/>
          <a:ea typeface="+mn-ea"/>
          <a:cs typeface="+mn-cs"/>
        </a:defRPr>
      </a:lvl1pPr>
      <a:lvl2pPr marL="408167" algn="l" defTabSz="816334" rtl="0" eaLnBrk="1" latinLnBrk="0" hangingPunct="1">
        <a:defRPr sz="1600" kern="1200">
          <a:solidFill>
            <a:schemeClr val="tx1"/>
          </a:solidFill>
          <a:latin typeface="+mn-lt"/>
          <a:ea typeface="+mn-ea"/>
          <a:cs typeface="+mn-cs"/>
        </a:defRPr>
      </a:lvl2pPr>
      <a:lvl3pPr marL="816334" algn="l" defTabSz="816334" rtl="0" eaLnBrk="1" latinLnBrk="0" hangingPunct="1">
        <a:defRPr sz="1600" kern="1200">
          <a:solidFill>
            <a:schemeClr val="tx1"/>
          </a:solidFill>
          <a:latin typeface="+mn-lt"/>
          <a:ea typeface="+mn-ea"/>
          <a:cs typeface="+mn-cs"/>
        </a:defRPr>
      </a:lvl3pPr>
      <a:lvl4pPr marL="1224501" algn="l" defTabSz="816334" rtl="0" eaLnBrk="1" latinLnBrk="0" hangingPunct="1">
        <a:defRPr sz="1600" kern="1200">
          <a:solidFill>
            <a:schemeClr val="tx1"/>
          </a:solidFill>
          <a:latin typeface="+mn-lt"/>
          <a:ea typeface="+mn-ea"/>
          <a:cs typeface="+mn-cs"/>
        </a:defRPr>
      </a:lvl4pPr>
      <a:lvl5pPr marL="1632668" algn="l" defTabSz="816334" rtl="0" eaLnBrk="1" latinLnBrk="0" hangingPunct="1">
        <a:defRPr sz="1600" kern="1200">
          <a:solidFill>
            <a:schemeClr val="tx1"/>
          </a:solidFill>
          <a:latin typeface="+mn-lt"/>
          <a:ea typeface="+mn-ea"/>
          <a:cs typeface="+mn-cs"/>
        </a:defRPr>
      </a:lvl5pPr>
      <a:lvl6pPr marL="2040835" algn="l" defTabSz="816334" rtl="0" eaLnBrk="1" latinLnBrk="0" hangingPunct="1">
        <a:defRPr sz="1600" kern="1200">
          <a:solidFill>
            <a:schemeClr val="tx1"/>
          </a:solidFill>
          <a:latin typeface="+mn-lt"/>
          <a:ea typeface="+mn-ea"/>
          <a:cs typeface="+mn-cs"/>
        </a:defRPr>
      </a:lvl6pPr>
      <a:lvl7pPr marL="2449002" algn="l" defTabSz="816334" rtl="0" eaLnBrk="1" latinLnBrk="0" hangingPunct="1">
        <a:defRPr sz="1600" kern="1200">
          <a:solidFill>
            <a:schemeClr val="tx1"/>
          </a:solidFill>
          <a:latin typeface="+mn-lt"/>
          <a:ea typeface="+mn-ea"/>
          <a:cs typeface="+mn-cs"/>
        </a:defRPr>
      </a:lvl7pPr>
      <a:lvl8pPr marL="2857169" algn="l" defTabSz="816334" rtl="0" eaLnBrk="1" latinLnBrk="0" hangingPunct="1">
        <a:defRPr sz="1600" kern="1200">
          <a:solidFill>
            <a:schemeClr val="tx1"/>
          </a:solidFill>
          <a:latin typeface="+mn-lt"/>
          <a:ea typeface="+mn-ea"/>
          <a:cs typeface="+mn-cs"/>
        </a:defRPr>
      </a:lvl8pPr>
      <a:lvl9pPr marL="3265336" algn="l" defTabSz="81633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9" Type="http://schemas.openxmlformats.org/officeDocument/2006/relationships/image" Target="../media/image15.png"/><Relationship Id="rId20" Type="http://schemas.openxmlformats.org/officeDocument/2006/relationships/image" Target="../media/image25.png"/><Relationship Id="rId21" Type="http://schemas.microsoft.com/office/2007/relationships/hdphoto" Target="../media/hdphoto2.wdp"/><Relationship Id="rId22" Type="http://schemas.openxmlformats.org/officeDocument/2006/relationships/image" Target="../media/image26.png"/><Relationship Id="rId23" Type="http://schemas.openxmlformats.org/officeDocument/2006/relationships/image" Target="../media/image27.png"/><Relationship Id="rId24" Type="http://schemas.openxmlformats.org/officeDocument/2006/relationships/image" Target="../media/image28.png"/><Relationship Id="rId25" Type="http://schemas.openxmlformats.org/officeDocument/2006/relationships/image" Target="../media/image29.png"/><Relationship Id="rId10" Type="http://schemas.openxmlformats.org/officeDocument/2006/relationships/image" Target="../media/image16.png"/><Relationship Id="rId11" Type="http://schemas.microsoft.com/office/2007/relationships/hdphoto" Target="../media/hdphoto1.wdp"/><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14.png"/><Relationship Id="rId8"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hyperlink" Target="https://tinyurl.com/splunkautoturrent" TargetMode="External"/><Relationship Id="rId4" Type="http://schemas.openxmlformats.org/officeDocument/2006/relationships/image" Target="../media/image44.png"/><Relationship Id="rId5" Type="http://schemas.openxmlformats.org/officeDocument/2006/relationships/image" Target="../media/image45.jpg"/><Relationship Id="rId6" Type="http://schemas.openxmlformats.org/officeDocument/2006/relationships/image" Target="../media/image46.png"/><Relationship Id="rId7" Type="http://schemas.openxmlformats.org/officeDocument/2006/relationships/hyperlink" Target="mailto:bluger@splunk.com" TargetMode="External"/><Relationship Id="rId8" Type="http://schemas.openxmlformats.org/officeDocument/2006/relationships/hyperlink" Target="mailto:jose@splunk.com" TargetMode="External"/><Relationship Id="rId9" Type="http://schemas.openxmlformats.org/officeDocument/2006/relationships/hyperlink" Target="mailto:mmerza@splunk.com" TargetMode="External"/><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txBox="1">
            <a:spLocks/>
          </p:cNvSpPr>
          <p:nvPr/>
        </p:nvSpPr>
        <p:spPr>
          <a:xfrm>
            <a:off x="5176157" y="2571115"/>
            <a:ext cx="3632146" cy="820424"/>
          </a:xfrm>
          <a:prstGeom prst="rect">
            <a:avLst/>
          </a:prstGeom>
        </p:spPr>
        <p:txBody>
          <a:bodyPr vert="horz" lIns="51426" tIns="25713" rIns="51426" bIns="25713"/>
          <a:lstStyle>
            <a:lvl1pPr marL="0" indent="0">
              <a:buNone/>
              <a:defRPr sz="4000" baseline="0"/>
            </a:lvl1pPr>
          </a:lstStyle>
          <a:p>
            <a:pPr defTabSz="514259">
              <a:spcBef>
                <a:spcPct val="20000"/>
              </a:spcBef>
              <a:defRPr/>
            </a:pPr>
            <a:r>
              <a:rPr lang="en-US" sz="2500" dirty="0" smtClean="0">
                <a:solidFill>
                  <a:srgbClr val="FFFFFF"/>
                </a:solidFill>
              </a:rPr>
              <a:t>Jose E Hernandez </a:t>
            </a:r>
          </a:p>
          <a:p>
            <a:pPr defTabSz="514259">
              <a:spcBef>
                <a:spcPct val="20000"/>
              </a:spcBef>
              <a:defRPr/>
            </a:pPr>
            <a:r>
              <a:rPr lang="en-US" sz="2000" dirty="0" smtClean="0">
                <a:solidFill>
                  <a:srgbClr val="FFFFFF"/>
                </a:solidFill>
              </a:rPr>
              <a:t>Security Specialist, Splunk</a:t>
            </a:r>
            <a:endParaRPr lang="en-US" sz="2000" dirty="0">
              <a:solidFill>
                <a:srgbClr val="FFFFFF"/>
              </a:solidFill>
            </a:endParaRPr>
          </a:p>
        </p:txBody>
      </p:sp>
      <p:sp>
        <p:nvSpPr>
          <p:cNvPr id="4" name="Title 3"/>
          <p:cNvSpPr>
            <a:spLocks noGrp="1"/>
          </p:cNvSpPr>
          <p:nvPr>
            <p:ph type="title"/>
          </p:nvPr>
        </p:nvSpPr>
        <p:spPr>
          <a:xfrm>
            <a:off x="5111012" y="921680"/>
            <a:ext cx="4032988" cy="2130110"/>
          </a:xfrm>
        </p:spPr>
        <p:txBody>
          <a:bodyPr/>
          <a:lstStyle/>
          <a:p>
            <a:r>
              <a:rPr lang="en-US" sz="3200" dirty="0" smtClean="0"/>
              <a:t>Using Splunk to Automatically </a:t>
            </a:r>
            <a:br>
              <a:rPr lang="en-US" sz="3200" dirty="0" smtClean="0"/>
            </a:br>
            <a:r>
              <a:rPr lang="en-US" sz="3200" dirty="0" smtClean="0"/>
              <a:t>Mitigate Threats</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Framework</a:t>
            </a:r>
            <a:endParaRPr lang="en-US" dirty="0"/>
          </a:p>
        </p:txBody>
      </p:sp>
      <p:sp>
        <p:nvSpPr>
          <p:cNvPr id="3" name="Slide Number Placeholder 2"/>
          <p:cNvSpPr>
            <a:spLocks noGrp="1"/>
          </p:cNvSpPr>
          <p:nvPr>
            <p:ph type="sldNum" sz="quarter" idx="4294967295"/>
          </p:nvPr>
        </p:nvSpPr>
        <p:spPr>
          <a:xfrm>
            <a:off x="8758238" y="4770438"/>
            <a:ext cx="385762" cy="257175"/>
          </a:xfrm>
        </p:spPr>
        <p:txBody>
          <a:bodyPr/>
          <a:lstStyle/>
          <a:p>
            <a:fld id="{027CC8FC-DC84-4CE8-AADD-ED05D9A2A54F}" type="slidenum">
              <a:rPr lang="en-US" smtClean="0"/>
              <a:pPr/>
              <a:t>10</a:t>
            </a:fld>
            <a:endParaRPr lang="en-US"/>
          </a:p>
        </p:txBody>
      </p:sp>
    </p:spTree>
    <p:extLst>
      <p:ext uri="{BB962C8B-B14F-4D97-AF65-F5344CB8AC3E}">
        <p14:creationId xmlns:p14="http://schemas.microsoft.com/office/powerpoint/2010/main" val="27486339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datastream.png"/>
          <p:cNvPicPr>
            <a:picLocks noChangeAspect="1"/>
          </p:cNvPicPr>
          <p:nvPr/>
        </p:nvPicPr>
        <p:blipFill>
          <a:blip r:embed="rId3">
            <a:alphaModFix amt="36000"/>
            <a:extLst>
              <a:ext uri="{28A0092B-C50C-407E-A947-70E740481C1C}">
                <a14:useLocalDpi xmlns:a14="http://schemas.microsoft.com/office/drawing/2010/main" val="0"/>
              </a:ext>
            </a:extLst>
          </a:blip>
          <a:stretch>
            <a:fillRect/>
          </a:stretch>
        </p:blipFill>
        <p:spPr>
          <a:xfrm>
            <a:off x="-787400" y="838230"/>
            <a:ext cx="4137262" cy="4591020"/>
          </a:xfrm>
          <a:prstGeom prst="rect">
            <a:avLst/>
          </a:prstGeom>
        </p:spPr>
      </p:pic>
      <p:sp>
        <p:nvSpPr>
          <p:cNvPr id="2" name="Title 1"/>
          <p:cNvSpPr>
            <a:spLocks noGrp="1"/>
          </p:cNvSpPr>
          <p:nvPr>
            <p:ph type="ctrTitle"/>
          </p:nvPr>
        </p:nvSpPr>
        <p:spPr/>
        <p:txBody>
          <a:bodyPr/>
          <a:lstStyle/>
          <a:p>
            <a:r>
              <a:rPr lang="en-US" dirty="0" smtClean="0"/>
              <a:t>Mitigation Framework</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11</a:t>
            </a:fld>
            <a:endParaRPr lang="en-US"/>
          </a:p>
        </p:txBody>
      </p:sp>
      <p:sp>
        <p:nvSpPr>
          <p:cNvPr id="15" name="TextBox 14"/>
          <p:cNvSpPr txBox="1"/>
          <p:nvPr/>
        </p:nvSpPr>
        <p:spPr>
          <a:xfrm>
            <a:off x="132443" y="4015051"/>
            <a:ext cx="475382" cy="271045"/>
          </a:xfrm>
          <a:prstGeom prst="rect">
            <a:avLst/>
          </a:prstGeom>
        </p:spPr>
        <p:txBody>
          <a:bodyPr wrap="square" lIns="51426" tIns="25713" rIns="51426" bIns="25713" rtlCol="0">
            <a:spAutoFit/>
          </a:bodyPr>
          <a:lstStyle/>
          <a:p>
            <a:pPr algn="ctr"/>
            <a:r>
              <a:rPr lang="en-US" sz="800" dirty="0" smtClean="0"/>
              <a:t>Online Services</a:t>
            </a:r>
          </a:p>
        </p:txBody>
      </p:sp>
      <p:sp>
        <p:nvSpPr>
          <p:cNvPr id="16" name="TextBox 15"/>
          <p:cNvSpPr txBox="1"/>
          <p:nvPr/>
        </p:nvSpPr>
        <p:spPr>
          <a:xfrm>
            <a:off x="167740" y="2080476"/>
            <a:ext cx="475382" cy="271045"/>
          </a:xfrm>
          <a:prstGeom prst="rect">
            <a:avLst/>
          </a:prstGeom>
        </p:spPr>
        <p:txBody>
          <a:bodyPr wrap="square" lIns="51426" tIns="25713" rIns="51426" bIns="25713" rtlCol="0">
            <a:spAutoFit/>
          </a:bodyPr>
          <a:lstStyle/>
          <a:p>
            <a:pPr algn="ctr"/>
            <a:r>
              <a:rPr lang="en-US" sz="800" dirty="0" smtClean="0"/>
              <a:t>Web Services</a:t>
            </a:r>
          </a:p>
        </p:txBody>
      </p:sp>
      <p:sp>
        <p:nvSpPr>
          <p:cNvPr id="17" name="TextBox 16"/>
          <p:cNvSpPr txBox="1"/>
          <p:nvPr/>
        </p:nvSpPr>
        <p:spPr>
          <a:xfrm>
            <a:off x="615043" y="3519167"/>
            <a:ext cx="475382" cy="159126"/>
          </a:xfrm>
          <a:prstGeom prst="rect">
            <a:avLst/>
          </a:prstGeom>
        </p:spPr>
        <p:txBody>
          <a:bodyPr wrap="square" lIns="51426" tIns="25713" rIns="51426" bIns="25713" rtlCol="0">
            <a:spAutoFit/>
          </a:bodyPr>
          <a:lstStyle/>
          <a:p>
            <a:pPr algn="ctr"/>
            <a:r>
              <a:rPr lang="en-US" sz="800" dirty="0" smtClean="0"/>
              <a:t>Servers</a:t>
            </a:r>
          </a:p>
        </p:txBody>
      </p:sp>
      <p:sp>
        <p:nvSpPr>
          <p:cNvPr id="18" name="TextBox 17"/>
          <p:cNvSpPr txBox="1"/>
          <p:nvPr/>
        </p:nvSpPr>
        <p:spPr>
          <a:xfrm>
            <a:off x="627227" y="3016514"/>
            <a:ext cx="475382" cy="159126"/>
          </a:xfrm>
          <a:prstGeom prst="rect">
            <a:avLst/>
          </a:prstGeom>
        </p:spPr>
        <p:txBody>
          <a:bodyPr wrap="square" lIns="51426" tIns="25713" rIns="51426" bIns="25713" rtlCol="0">
            <a:spAutoFit/>
          </a:bodyPr>
          <a:lstStyle/>
          <a:p>
            <a:pPr algn="ctr"/>
            <a:r>
              <a:rPr lang="en-US" sz="800" dirty="0" smtClean="0"/>
              <a:t>Security</a:t>
            </a:r>
          </a:p>
        </p:txBody>
      </p:sp>
      <p:sp>
        <p:nvSpPr>
          <p:cNvPr id="21" name="TextBox 20"/>
          <p:cNvSpPr txBox="1"/>
          <p:nvPr/>
        </p:nvSpPr>
        <p:spPr>
          <a:xfrm>
            <a:off x="574137" y="2550676"/>
            <a:ext cx="632363" cy="159126"/>
          </a:xfrm>
          <a:prstGeom prst="rect">
            <a:avLst/>
          </a:prstGeom>
        </p:spPr>
        <p:txBody>
          <a:bodyPr wrap="square" lIns="51426" tIns="25713" rIns="51426" bIns="25713" rtlCol="0">
            <a:spAutoFit/>
          </a:bodyPr>
          <a:lstStyle/>
          <a:p>
            <a:pPr algn="ctr"/>
            <a:r>
              <a:rPr lang="en-US" sz="800" dirty="0" smtClean="0"/>
              <a:t>Desktops</a:t>
            </a:r>
          </a:p>
        </p:txBody>
      </p:sp>
      <p:sp>
        <p:nvSpPr>
          <p:cNvPr id="22" name="TextBox 21"/>
          <p:cNvSpPr txBox="1"/>
          <p:nvPr/>
        </p:nvSpPr>
        <p:spPr>
          <a:xfrm>
            <a:off x="89250" y="2898685"/>
            <a:ext cx="632363" cy="159126"/>
          </a:xfrm>
          <a:prstGeom prst="rect">
            <a:avLst/>
          </a:prstGeom>
        </p:spPr>
        <p:txBody>
          <a:bodyPr wrap="square" lIns="51426" tIns="25713" rIns="51426" bIns="25713" rtlCol="0">
            <a:spAutoFit/>
          </a:bodyPr>
          <a:lstStyle/>
          <a:p>
            <a:pPr algn="ctr"/>
            <a:r>
              <a:rPr lang="en-US" sz="800" dirty="0" smtClean="0"/>
              <a:t>Networks</a:t>
            </a:r>
          </a:p>
        </p:txBody>
      </p:sp>
      <p:sp>
        <p:nvSpPr>
          <p:cNvPr id="23" name="TextBox 22"/>
          <p:cNvSpPr txBox="1"/>
          <p:nvPr/>
        </p:nvSpPr>
        <p:spPr>
          <a:xfrm>
            <a:off x="1095477" y="2643451"/>
            <a:ext cx="632363" cy="271045"/>
          </a:xfrm>
          <a:prstGeom prst="rect">
            <a:avLst/>
          </a:prstGeom>
        </p:spPr>
        <p:txBody>
          <a:bodyPr wrap="square" lIns="51426" tIns="25713" rIns="51426" bIns="25713" rtlCol="0">
            <a:spAutoFit/>
          </a:bodyPr>
          <a:lstStyle/>
          <a:p>
            <a:pPr algn="ctr"/>
            <a:r>
              <a:rPr lang="en-US" sz="800" dirty="0" smtClean="0"/>
              <a:t>Packaged Applications</a:t>
            </a:r>
          </a:p>
        </p:txBody>
      </p:sp>
      <p:sp>
        <p:nvSpPr>
          <p:cNvPr id="24" name="TextBox 23"/>
          <p:cNvSpPr txBox="1"/>
          <p:nvPr/>
        </p:nvSpPr>
        <p:spPr>
          <a:xfrm>
            <a:off x="1095477" y="3253051"/>
            <a:ext cx="632363" cy="271045"/>
          </a:xfrm>
          <a:prstGeom prst="rect">
            <a:avLst/>
          </a:prstGeom>
        </p:spPr>
        <p:txBody>
          <a:bodyPr wrap="square" lIns="51426" tIns="25713" rIns="51426" bIns="25713" rtlCol="0">
            <a:spAutoFit/>
          </a:bodyPr>
          <a:lstStyle/>
          <a:p>
            <a:pPr algn="ctr"/>
            <a:r>
              <a:rPr lang="en-US" sz="800" dirty="0" smtClean="0"/>
              <a:t>Custom</a:t>
            </a:r>
          </a:p>
          <a:p>
            <a:pPr algn="ctr"/>
            <a:r>
              <a:rPr lang="en-US" sz="800" dirty="0" smtClean="0"/>
              <a:t>Applications</a:t>
            </a:r>
          </a:p>
        </p:txBody>
      </p:sp>
      <p:sp>
        <p:nvSpPr>
          <p:cNvPr id="28" name="TextBox 27"/>
          <p:cNvSpPr txBox="1"/>
          <p:nvPr/>
        </p:nvSpPr>
        <p:spPr>
          <a:xfrm>
            <a:off x="533400" y="4014556"/>
            <a:ext cx="632363" cy="159126"/>
          </a:xfrm>
          <a:prstGeom prst="rect">
            <a:avLst/>
          </a:prstGeom>
        </p:spPr>
        <p:txBody>
          <a:bodyPr wrap="square" lIns="51426" tIns="25713" rIns="51426" bIns="25713" rtlCol="0">
            <a:spAutoFit/>
          </a:bodyPr>
          <a:lstStyle/>
          <a:p>
            <a:pPr algn="ctr"/>
            <a:r>
              <a:rPr lang="en-US" sz="800" dirty="0" smtClean="0"/>
              <a:t>Databases</a:t>
            </a:r>
          </a:p>
        </p:txBody>
      </p:sp>
      <p:sp>
        <p:nvSpPr>
          <p:cNvPr id="30" name="TextBox 29"/>
          <p:cNvSpPr txBox="1"/>
          <p:nvPr/>
        </p:nvSpPr>
        <p:spPr>
          <a:xfrm>
            <a:off x="89250" y="3569730"/>
            <a:ext cx="632363" cy="159126"/>
          </a:xfrm>
          <a:prstGeom prst="rect">
            <a:avLst/>
          </a:prstGeom>
        </p:spPr>
        <p:txBody>
          <a:bodyPr wrap="square" lIns="51426" tIns="25713" rIns="51426" bIns="25713" rtlCol="0">
            <a:spAutoFit/>
          </a:bodyPr>
          <a:lstStyle/>
          <a:p>
            <a:pPr algn="ctr"/>
            <a:r>
              <a:rPr lang="en-US" sz="800" dirty="0" smtClean="0"/>
              <a:t>RFID</a:t>
            </a:r>
          </a:p>
        </p:txBody>
      </p:sp>
      <p:pic>
        <p:nvPicPr>
          <p:cNvPr id="31" name="Picture 30" descr="server-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730" y="3233468"/>
            <a:ext cx="258009" cy="258009"/>
          </a:xfrm>
          <a:prstGeom prst="rect">
            <a:avLst/>
          </a:prstGeom>
        </p:spPr>
      </p:pic>
      <p:pic>
        <p:nvPicPr>
          <p:cNvPr id="32" name="Picture 31" descr="rfid-orang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992" y="3145254"/>
            <a:ext cx="266879" cy="341825"/>
          </a:xfrm>
          <a:prstGeom prst="rect">
            <a:avLst/>
          </a:prstGeom>
        </p:spPr>
      </p:pic>
      <p:pic>
        <p:nvPicPr>
          <p:cNvPr id="33" name="Picture 32" descr="network-blu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977" y="2571647"/>
            <a:ext cx="270909" cy="270909"/>
          </a:xfrm>
          <a:prstGeom prst="rect">
            <a:avLst/>
          </a:prstGeom>
        </p:spPr>
      </p:pic>
      <p:pic>
        <p:nvPicPr>
          <p:cNvPr id="35" name="Picture 34" descr="app-orange-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0078" y="2381096"/>
            <a:ext cx="303161" cy="313514"/>
          </a:xfrm>
          <a:prstGeom prst="rect">
            <a:avLst/>
          </a:prstGeom>
        </p:spPr>
      </p:pic>
      <p:pic>
        <p:nvPicPr>
          <p:cNvPr id="36" name="Picture 35" descr="app-alt-orange-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7037" y="2994150"/>
            <a:ext cx="309242" cy="220887"/>
          </a:xfrm>
          <a:prstGeom prst="rect">
            <a:avLst/>
          </a:prstGeom>
        </p:spPr>
      </p:pic>
      <p:pic>
        <p:nvPicPr>
          <p:cNvPr id="38" name="Picture 37" descr="desktop-black-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466" y="2279496"/>
            <a:ext cx="261704" cy="251441"/>
          </a:xfrm>
          <a:prstGeom prst="rect">
            <a:avLst/>
          </a:prstGeom>
        </p:spPr>
      </p:pic>
      <p:pic>
        <p:nvPicPr>
          <p:cNvPr id="39" name="Picture 38" descr="lock-gray-2.png"/>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77841" y="2749396"/>
            <a:ext cx="174155" cy="243817"/>
          </a:xfrm>
          <a:prstGeom prst="rect">
            <a:avLst/>
          </a:prstGeom>
        </p:spPr>
      </p:pic>
      <p:grpSp>
        <p:nvGrpSpPr>
          <p:cNvPr id="46" name="Group 45"/>
          <p:cNvGrpSpPr/>
          <p:nvPr/>
        </p:nvGrpSpPr>
        <p:grpSpPr>
          <a:xfrm>
            <a:off x="1123257" y="3666950"/>
            <a:ext cx="473922" cy="263879"/>
            <a:chOff x="946304" y="3032104"/>
            <a:chExt cx="473922" cy="263879"/>
          </a:xfrm>
        </p:grpSpPr>
        <p:pic>
          <p:nvPicPr>
            <p:cNvPr id="47" name="Picture 46" descr="person-blue-2.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6304" y="3073860"/>
              <a:ext cx="203084" cy="222123"/>
            </a:xfrm>
            <a:prstGeom prst="rect">
              <a:avLst/>
            </a:prstGeom>
          </p:spPr>
        </p:pic>
        <p:pic>
          <p:nvPicPr>
            <p:cNvPr id="48" name="Picture 47" descr="teleco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1384" y="3032104"/>
              <a:ext cx="258842" cy="238931"/>
            </a:xfrm>
            <a:prstGeom prst="rect">
              <a:avLst/>
            </a:prstGeom>
          </p:spPr>
        </p:pic>
      </p:grpSp>
      <p:pic>
        <p:nvPicPr>
          <p:cNvPr id="49" name="Picture 48" descr="datastores-green-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4670" y="3763980"/>
            <a:ext cx="229822" cy="229822"/>
          </a:xfrm>
          <a:prstGeom prst="rect">
            <a:avLst/>
          </a:prstGeom>
        </p:spPr>
      </p:pic>
      <p:pic>
        <p:nvPicPr>
          <p:cNvPr id="53" name="Picture 52" descr="globe-lightblue-2.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7351" y="1847696"/>
            <a:ext cx="216161" cy="216161"/>
          </a:xfrm>
          <a:prstGeom prst="rect">
            <a:avLst/>
          </a:prstGeom>
        </p:spPr>
      </p:pic>
      <p:pic>
        <p:nvPicPr>
          <p:cNvPr id="54" name="Picture 53" descr="cloud-alt-lightblue-2.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4492" y="3798616"/>
            <a:ext cx="311284" cy="195665"/>
          </a:xfrm>
          <a:prstGeom prst="rect">
            <a:avLst/>
          </a:prstGeom>
        </p:spPr>
      </p:pic>
      <p:grpSp>
        <p:nvGrpSpPr>
          <p:cNvPr id="68" name="Group 67"/>
          <p:cNvGrpSpPr/>
          <p:nvPr/>
        </p:nvGrpSpPr>
        <p:grpSpPr>
          <a:xfrm>
            <a:off x="1676400" y="2774950"/>
            <a:ext cx="1598794" cy="860173"/>
            <a:chOff x="2743200" y="2343150"/>
            <a:chExt cx="1598794" cy="860173"/>
          </a:xfrm>
        </p:grpSpPr>
        <p:sp>
          <p:nvSpPr>
            <p:cNvPr id="69" name="Right Arrow 68"/>
            <p:cNvSpPr/>
            <p:nvPr/>
          </p:nvSpPr>
          <p:spPr bwMode="gray">
            <a:xfrm>
              <a:off x="2819400" y="2343150"/>
              <a:ext cx="1522594" cy="860173"/>
            </a:xfrm>
            <a:prstGeom prst="rightArrow">
              <a:avLst>
                <a:gd name="adj1" fmla="val 67500"/>
                <a:gd name="adj2" fmla="val 50000"/>
              </a:avLst>
            </a:prstGeom>
            <a:gradFill flip="none" rotWithShape="1">
              <a:gsLst>
                <a:gs pos="0">
                  <a:srgbClr val="00A9E1">
                    <a:alpha val="69804"/>
                  </a:srgbClr>
                </a:gs>
                <a:gs pos="81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r>
                <a:rPr lang="en-US" dirty="0" smtClean="0">
                  <a:solidFill>
                    <a:schemeClr val="tx1"/>
                  </a:solidFill>
                </a:rPr>
                <a:t> </a:t>
              </a:r>
              <a:endParaRPr lang="en-US" dirty="0">
                <a:solidFill>
                  <a:schemeClr val="tx1"/>
                </a:solidFill>
              </a:endParaRPr>
            </a:p>
          </p:txBody>
        </p:sp>
        <p:sp>
          <p:nvSpPr>
            <p:cNvPr id="70" name="TextBox 69"/>
            <p:cNvSpPr txBox="1"/>
            <p:nvPr/>
          </p:nvSpPr>
          <p:spPr bwMode="gray">
            <a:xfrm>
              <a:off x="2743200" y="2495550"/>
              <a:ext cx="1524000" cy="544371"/>
            </a:xfrm>
            <a:prstGeom prst="rect">
              <a:avLst/>
            </a:prstGeom>
            <a:noFill/>
          </p:spPr>
          <p:txBody>
            <a:bodyPr wrap="square" lIns="51426" tIns="25713" rIns="51426" bIns="25713" rtlCol="0">
              <a:spAutoFit/>
            </a:bodyPr>
            <a:lstStyle/>
            <a:p>
              <a:pPr algn="ctr"/>
              <a:r>
                <a:rPr lang="en-US" b="1" dirty="0">
                  <a:solidFill>
                    <a:srgbClr val="005F86"/>
                  </a:solidFill>
                </a:rPr>
                <a:t>Real-time</a:t>
              </a:r>
              <a:br>
                <a:rPr lang="en-US" b="1" dirty="0">
                  <a:solidFill>
                    <a:srgbClr val="005F86"/>
                  </a:solidFill>
                </a:rPr>
              </a:br>
              <a:r>
                <a:rPr lang="en-US" b="1" dirty="0">
                  <a:solidFill>
                    <a:srgbClr val="005F86"/>
                  </a:solidFill>
                </a:rPr>
                <a:t>Machine Data</a:t>
              </a:r>
            </a:p>
          </p:txBody>
        </p:sp>
      </p:grpSp>
      <p:sp>
        <p:nvSpPr>
          <p:cNvPr id="78" name="AutoShape 2"/>
          <p:cNvSpPr>
            <a:spLocks noChangeArrowheads="1"/>
          </p:cNvSpPr>
          <p:nvPr/>
        </p:nvSpPr>
        <p:spPr bwMode="gray">
          <a:xfrm>
            <a:off x="3352800" y="2726255"/>
            <a:ext cx="2971800" cy="905945"/>
          </a:xfrm>
          <a:prstGeom prst="roundRect">
            <a:avLst>
              <a:gd name="adj" fmla="val 2807"/>
            </a:avLst>
          </a:prstGeom>
          <a:gradFill flip="none" rotWithShape="1">
            <a:gsLst>
              <a:gs pos="0">
                <a:schemeClr val="tx1">
                  <a:lumMod val="75000"/>
                  <a:lumOff val="25000"/>
                </a:schemeClr>
              </a:gs>
              <a:gs pos="29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91425" tIns="45712" rIns="91425" bIns="45712" anchor="ctr"/>
          <a:lstStyle/>
          <a:p>
            <a:pPr algn="ctr"/>
            <a:endParaRPr lang="en-US">
              <a:solidFill>
                <a:schemeClr val="dk1"/>
              </a:solidFill>
              <a:sym typeface="Myriad Pro" charset="0"/>
            </a:endParaRPr>
          </a:p>
        </p:txBody>
      </p:sp>
      <p:pic>
        <p:nvPicPr>
          <p:cNvPr id="77" name="Picture 76" descr="splunk_product_logo_wht.png"/>
          <p:cNvPicPr>
            <a:picLocks noChangeAspect="1"/>
          </p:cNvPicPr>
          <p:nvPr/>
        </p:nvPicPr>
        <p:blipFill>
          <a:blip r:embed="rId17" cstate="print"/>
          <a:stretch>
            <a:fillRect/>
          </a:stretch>
        </p:blipFill>
        <p:spPr bwMode="gray">
          <a:xfrm>
            <a:off x="4121966" y="2908675"/>
            <a:ext cx="1484268" cy="496654"/>
          </a:xfrm>
          <a:prstGeom prst="rect">
            <a:avLst/>
          </a:prstGeom>
        </p:spPr>
      </p:pic>
      <p:sp>
        <p:nvSpPr>
          <p:cNvPr id="51" name="Rounded Rectangle 50"/>
          <p:cNvSpPr/>
          <p:nvPr/>
        </p:nvSpPr>
        <p:spPr bwMode="gray">
          <a:xfrm>
            <a:off x="2871788" y="3727450"/>
            <a:ext cx="4383087" cy="903288"/>
          </a:xfrm>
          <a:prstGeom prst="roundRect">
            <a:avLst>
              <a:gd name="adj" fmla="val 13566"/>
            </a:avLst>
          </a:prstGeom>
          <a:ln/>
        </p:spPr>
        <p:style>
          <a:lnRef idx="2">
            <a:schemeClr val="accent4"/>
          </a:lnRef>
          <a:fillRef idx="1">
            <a:schemeClr val="lt1"/>
          </a:fillRef>
          <a:effectRef idx="0">
            <a:schemeClr val="accent4"/>
          </a:effectRef>
          <a:fontRef idx="minor">
            <a:schemeClr val="dk1"/>
          </a:fontRef>
        </p:style>
        <p:txBody>
          <a:bodyPr lIns="51426" tIns="25713" rIns="51426" bIns="25713" anchor="ctr"/>
          <a:lstStyle/>
          <a:p>
            <a:pPr algn="ctr">
              <a:defRPr/>
            </a:pPr>
            <a:endParaRPr lang="en-US" dirty="0"/>
          </a:p>
        </p:txBody>
      </p:sp>
      <p:sp>
        <p:nvSpPr>
          <p:cNvPr id="52" name="TextBox 51"/>
          <p:cNvSpPr txBox="1"/>
          <p:nvPr/>
        </p:nvSpPr>
        <p:spPr bwMode="gray">
          <a:xfrm>
            <a:off x="4419600" y="3714750"/>
            <a:ext cx="1104026" cy="499626"/>
          </a:xfrm>
          <a:prstGeom prst="rect">
            <a:avLst/>
          </a:prstGeom>
          <a:noFill/>
        </p:spPr>
        <p:txBody>
          <a:bodyPr wrap="square" lIns="162562" tIns="81281" rIns="162562" bIns="81281" rtlCol="0">
            <a:spAutoFit/>
          </a:bodyPr>
          <a:lstStyle/>
          <a:p>
            <a:pPr algn="ctr">
              <a:lnSpc>
                <a:spcPct val="90000"/>
              </a:lnSpc>
            </a:pPr>
            <a:r>
              <a:rPr lang="en-US" sz="1200" b="1" dirty="0" smtClean="0">
                <a:latin typeface="+mj-lt"/>
              </a:rPr>
              <a:t>Threat</a:t>
            </a:r>
          </a:p>
          <a:p>
            <a:pPr algn="ctr">
              <a:lnSpc>
                <a:spcPct val="90000"/>
              </a:lnSpc>
            </a:pPr>
            <a:r>
              <a:rPr lang="en-US" sz="1200" b="1" dirty="0" smtClean="0">
                <a:latin typeface="+mj-lt"/>
              </a:rPr>
              <a:t>Intelligence</a:t>
            </a:r>
            <a:endParaRPr lang="en-US" sz="1200" b="1" dirty="0">
              <a:latin typeface="+mj-lt"/>
            </a:endParaRPr>
          </a:p>
        </p:txBody>
      </p:sp>
      <p:sp>
        <p:nvSpPr>
          <p:cNvPr id="55" name="TextBox 54"/>
          <p:cNvSpPr txBox="1"/>
          <p:nvPr/>
        </p:nvSpPr>
        <p:spPr bwMode="gray">
          <a:xfrm>
            <a:off x="2895600" y="3716289"/>
            <a:ext cx="995800" cy="496548"/>
          </a:xfrm>
          <a:prstGeom prst="rect">
            <a:avLst/>
          </a:prstGeom>
          <a:noFill/>
        </p:spPr>
        <p:txBody>
          <a:bodyPr wrap="square" lIns="162562" tIns="81281" rIns="162562" bIns="81281" rtlCol="0">
            <a:spAutoFit/>
          </a:bodyPr>
          <a:lstStyle/>
          <a:p>
            <a:pPr algn="ctr">
              <a:lnSpc>
                <a:spcPct val="90000"/>
              </a:lnSpc>
            </a:pPr>
            <a:r>
              <a:rPr lang="en-US" sz="1200" b="1" dirty="0" smtClean="0">
                <a:latin typeface="+mj-lt"/>
              </a:rPr>
              <a:t>Asset </a:t>
            </a:r>
          </a:p>
          <a:p>
            <a:pPr algn="ctr">
              <a:lnSpc>
                <a:spcPct val="90000"/>
              </a:lnSpc>
            </a:pPr>
            <a:r>
              <a:rPr lang="en-US" sz="1200" b="1" dirty="0" smtClean="0">
                <a:latin typeface="+mj-lt"/>
              </a:rPr>
              <a:t>&amp; CMDB</a:t>
            </a:r>
            <a:endParaRPr lang="en-US" sz="1200" b="1" dirty="0">
              <a:latin typeface="+mj-lt"/>
            </a:endParaRPr>
          </a:p>
        </p:txBody>
      </p:sp>
      <p:sp>
        <p:nvSpPr>
          <p:cNvPr id="56" name="TextBox 55"/>
          <p:cNvSpPr txBox="1"/>
          <p:nvPr/>
        </p:nvSpPr>
        <p:spPr bwMode="gray">
          <a:xfrm>
            <a:off x="3503408" y="3716289"/>
            <a:ext cx="1248161" cy="496548"/>
          </a:xfrm>
          <a:prstGeom prst="rect">
            <a:avLst/>
          </a:prstGeom>
          <a:noFill/>
        </p:spPr>
        <p:txBody>
          <a:bodyPr wrap="square" lIns="162562" tIns="81281" rIns="162562" bIns="81281" rtlCol="0">
            <a:spAutoFit/>
          </a:bodyPr>
          <a:lstStyle/>
          <a:p>
            <a:pPr algn="ctr">
              <a:lnSpc>
                <a:spcPct val="90000"/>
              </a:lnSpc>
            </a:pPr>
            <a:r>
              <a:rPr lang="en-US" sz="1200" b="1" dirty="0" smtClean="0">
                <a:latin typeface="+mj-lt"/>
              </a:rPr>
              <a:t>Employee</a:t>
            </a:r>
          </a:p>
          <a:p>
            <a:pPr algn="ctr">
              <a:lnSpc>
                <a:spcPct val="90000"/>
              </a:lnSpc>
            </a:pPr>
            <a:r>
              <a:rPr lang="en-US" sz="1200" b="1" dirty="0" smtClean="0">
                <a:latin typeface="+mj-lt"/>
              </a:rPr>
              <a:t>Info</a:t>
            </a:r>
            <a:endParaRPr lang="en-US" sz="1200" b="1" dirty="0">
              <a:latin typeface="+mj-lt"/>
            </a:endParaRPr>
          </a:p>
        </p:txBody>
      </p:sp>
      <p:sp>
        <p:nvSpPr>
          <p:cNvPr id="57" name="TextBox 56"/>
          <p:cNvSpPr txBox="1"/>
          <p:nvPr/>
        </p:nvSpPr>
        <p:spPr bwMode="gray">
          <a:xfrm>
            <a:off x="6392971" y="3716289"/>
            <a:ext cx="748038" cy="496548"/>
          </a:xfrm>
          <a:prstGeom prst="rect">
            <a:avLst/>
          </a:prstGeom>
          <a:noFill/>
        </p:spPr>
        <p:txBody>
          <a:bodyPr wrap="square" lIns="162562" tIns="81281" rIns="162562" bIns="81281" rtlCol="0">
            <a:spAutoFit/>
          </a:bodyPr>
          <a:lstStyle/>
          <a:p>
            <a:pPr algn="ctr">
              <a:lnSpc>
                <a:spcPct val="90000"/>
              </a:lnSpc>
            </a:pPr>
            <a:r>
              <a:rPr lang="en-US" sz="1200" b="1" dirty="0" smtClean="0">
                <a:latin typeface="+mj-lt"/>
              </a:rPr>
              <a:t>Data</a:t>
            </a:r>
          </a:p>
          <a:p>
            <a:pPr algn="ctr">
              <a:lnSpc>
                <a:spcPct val="90000"/>
              </a:lnSpc>
            </a:pPr>
            <a:r>
              <a:rPr lang="en-US" sz="1200" b="1" dirty="0">
                <a:latin typeface="+mj-lt"/>
              </a:rPr>
              <a:t>S</a:t>
            </a:r>
            <a:r>
              <a:rPr lang="en-US" sz="1200" b="1" dirty="0" smtClean="0">
                <a:latin typeface="+mj-lt"/>
              </a:rPr>
              <a:t>tores</a:t>
            </a:r>
            <a:endParaRPr lang="en-US" sz="1200" b="1" dirty="0">
              <a:latin typeface="+mj-lt"/>
            </a:endParaRPr>
          </a:p>
        </p:txBody>
      </p:sp>
      <p:sp>
        <p:nvSpPr>
          <p:cNvPr id="58" name="TextBox 57"/>
          <p:cNvSpPr txBox="1"/>
          <p:nvPr/>
        </p:nvSpPr>
        <p:spPr bwMode="gray">
          <a:xfrm>
            <a:off x="5362444" y="3797850"/>
            <a:ext cx="1127641" cy="333427"/>
          </a:xfrm>
          <a:prstGeom prst="rect">
            <a:avLst/>
          </a:prstGeom>
          <a:noFill/>
        </p:spPr>
        <p:txBody>
          <a:bodyPr wrap="square" lIns="162562" tIns="81281" rIns="162562" bIns="81281" rtlCol="0">
            <a:spAutoFit/>
          </a:bodyPr>
          <a:lstStyle/>
          <a:p>
            <a:pPr algn="ctr">
              <a:lnSpc>
                <a:spcPct val="90000"/>
              </a:lnSpc>
            </a:pPr>
            <a:r>
              <a:rPr lang="en-US" sz="1200" b="1" dirty="0" smtClean="0">
                <a:latin typeface="+mj-lt"/>
              </a:rPr>
              <a:t>Applications</a:t>
            </a:r>
            <a:endParaRPr lang="en-US" sz="1200" b="1" dirty="0">
              <a:latin typeface="+mj-lt"/>
            </a:endParaRPr>
          </a:p>
        </p:txBody>
      </p:sp>
      <p:pic>
        <p:nvPicPr>
          <p:cNvPr id="59" name="Picture 58" descr="datastores-green-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00400" y="4171950"/>
            <a:ext cx="252804" cy="252804"/>
          </a:xfrm>
          <a:prstGeom prst="rect">
            <a:avLst/>
          </a:prstGeom>
        </p:spPr>
      </p:pic>
      <p:pic>
        <p:nvPicPr>
          <p:cNvPr id="60" name="Picture 59" descr="active-directory-blue-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4248150"/>
            <a:ext cx="272463" cy="272463"/>
          </a:xfrm>
          <a:prstGeom prst="rect">
            <a:avLst/>
          </a:prstGeom>
        </p:spPr>
      </p:pic>
      <p:pic>
        <p:nvPicPr>
          <p:cNvPr id="61" name="Picture 60" descr="info-charteuse-4.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73213" y="4168764"/>
            <a:ext cx="307986" cy="307986"/>
          </a:xfrm>
          <a:prstGeom prst="rect">
            <a:avLst/>
          </a:prstGeom>
        </p:spPr>
      </p:pic>
      <p:pic>
        <p:nvPicPr>
          <p:cNvPr id="62" name="Picture 61" descr="document-gray-2.png"/>
          <p:cNvPicPr>
            <a:picLocks noChangeAspect="1"/>
          </p:cNvPicPr>
          <p:nvPr/>
        </p:nvPicPr>
        <p:blipFill>
          <a:blip r:embed="rId20">
            <a:extLst>
              <a:ext uri="{BEBA8EAE-BF5A-486C-A8C5-ECC9F3942E4B}">
                <a14:imgProps xmlns:a14="http://schemas.microsoft.com/office/drawing/2010/main">
                  <a14:imgLayer r:embed="rId21">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825179" y="4189122"/>
            <a:ext cx="213736" cy="277091"/>
          </a:xfrm>
          <a:prstGeom prst="rect">
            <a:avLst/>
          </a:prstGeom>
        </p:spPr>
      </p:pic>
      <p:pic>
        <p:nvPicPr>
          <p:cNvPr id="63" name="Picture 62" descr="alert-lightorange-2.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43625" y="4268448"/>
            <a:ext cx="206249" cy="208302"/>
          </a:xfrm>
          <a:prstGeom prst="rect">
            <a:avLst/>
          </a:prstGeom>
        </p:spPr>
      </p:pic>
      <p:pic>
        <p:nvPicPr>
          <p:cNvPr id="64" name="Picture 63" descr="app-alt-orange-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7400" y="4171950"/>
            <a:ext cx="356169" cy="254432"/>
          </a:xfrm>
          <a:prstGeom prst="rect">
            <a:avLst/>
          </a:prstGeom>
        </p:spPr>
      </p:pic>
      <p:pic>
        <p:nvPicPr>
          <p:cNvPr id="65" name="Picture 64" descr="desktop-black-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2600" y="4171950"/>
            <a:ext cx="293301" cy="281825"/>
          </a:xfrm>
          <a:prstGeom prst="rect">
            <a:avLst/>
          </a:prstGeom>
        </p:spPr>
      </p:pic>
      <p:pic>
        <p:nvPicPr>
          <p:cNvPr id="66" name="Picture 65" descr="storage-hadoop.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781800" y="4171950"/>
            <a:ext cx="253226" cy="253226"/>
          </a:xfrm>
          <a:prstGeom prst="rect">
            <a:avLst/>
          </a:prstGeom>
        </p:spPr>
      </p:pic>
      <p:pic>
        <p:nvPicPr>
          <p:cNvPr id="67" name="Picture 66" descr="datastores-green-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28996" y="4171950"/>
            <a:ext cx="252804" cy="252804"/>
          </a:xfrm>
          <a:prstGeom prst="rect">
            <a:avLst/>
          </a:prstGeom>
        </p:spPr>
      </p:pic>
      <p:sp>
        <p:nvSpPr>
          <p:cNvPr id="73" name="Rectangle 72"/>
          <p:cNvSpPr/>
          <p:nvPr/>
        </p:nvSpPr>
        <p:spPr>
          <a:xfrm>
            <a:off x="3352800" y="1835150"/>
            <a:ext cx="2971800" cy="914400"/>
          </a:xfrm>
          <a:prstGeom prst="rect">
            <a:avLst/>
          </a:prstGeom>
          <a:solidFill>
            <a:srgbClr val="00304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smtClean="0"/>
          </a:p>
          <a:p>
            <a:pPr algn="ctr"/>
            <a:endParaRPr lang="en-US" dirty="0"/>
          </a:p>
        </p:txBody>
      </p:sp>
      <p:sp>
        <p:nvSpPr>
          <p:cNvPr id="74" name="Rectangle 73"/>
          <p:cNvSpPr/>
          <p:nvPr/>
        </p:nvSpPr>
        <p:spPr>
          <a:xfrm>
            <a:off x="3352800" y="908050"/>
            <a:ext cx="2971800" cy="905256"/>
          </a:xfrm>
          <a:prstGeom prst="rect">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smtClean="0"/>
              <a:t>SA-Mitigation</a:t>
            </a:r>
            <a:endParaRPr lang="en-US" sz="2000" b="1" dirty="0"/>
          </a:p>
        </p:txBody>
      </p:sp>
      <p:pic>
        <p:nvPicPr>
          <p:cNvPr id="75" name="Picture 74" descr="es_logo.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392718" y="1866900"/>
            <a:ext cx="928582" cy="857250"/>
          </a:xfrm>
          <a:prstGeom prst="rect">
            <a:avLst/>
          </a:prstGeom>
        </p:spPr>
      </p:pic>
      <p:pic>
        <p:nvPicPr>
          <p:cNvPr id="76" name="Picture 75" descr="forwarder-black-2.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543800" y="819150"/>
            <a:ext cx="762000" cy="762075"/>
          </a:xfrm>
          <a:prstGeom prst="rect">
            <a:avLst/>
          </a:prstGeom>
        </p:spPr>
        <p:style>
          <a:lnRef idx="1">
            <a:schemeClr val="accent3"/>
          </a:lnRef>
          <a:fillRef idx="3">
            <a:schemeClr val="accent3"/>
          </a:fillRef>
          <a:effectRef idx="2">
            <a:schemeClr val="accent3"/>
          </a:effectRef>
          <a:fontRef idx="minor">
            <a:schemeClr val="lt1"/>
          </a:fontRef>
        </p:style>
      </p:pic>
      <p:sp>
        <p:nvSpPr>
          <p:cNvPr id="80" name="TextBox 79"/>
          <p:cNvSpPr txBox="1"/>
          <p:nvPr/>
        </p:nvSpPr>
        <p:spPr>
          <a:xfrm>
            <a:off x="6477000" y="1485840"/>
            <a:ext cx="2819400" cy="400110"/>
          </a:xfrm>
          <a:prstGeom prst="rect">
            <a:avLst/>
          </a:prstGeom>
          <a:noFill/>
        </p:spPr>
        <p:txBody>
          <a:bodyPr wrap="square" rtlCol="0">
            <a:spAutoFit/>
          </a:bodyPr>
          <a:lstStyle/>
          <a:p>
            <a:pPr algn="ctr"/>
            <a:r>
              <a:rPr lang="en-US" sz="2000" b="1" dirty="0" smtClean="0"/>
              <a:t>SA-Mitigation-Endpoint</a:t>
            </a:r>
            <a:endParaRPr lang="en-US" sz="2000" b="1" dirty="0"/>
          </a:p>
        </p:txBody>
      </p:sp>
    </p:spTree>
    <p:extLst>
      <p:ext uri="{BB962C8B-B14F-4D97-AF65-F5344CB8AC3E}">
        <p14:creationId xmlns:p14="http://schemas.microsoft.com/office/powerpoint/2010/main" val="17603908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12</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p>
          <a:p>
            <a:pPr algn="ct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pic>
        <p:nvPicPr>
          <p:cNvPr id="16" name="Picture 15" descr="firewall-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742950"/>
            <a:ext cx="914400" cy="692400"/>
          </a:xfrm>
          <a:prstGeom prst="rect">
            <a:avLst/>
          </a:prstGeom>
        </p:spPr>
      </p:pic>
      <p:grpSp>
        <p:nvGrpSpPr>
          <p:cNvPr id="17" name="Group 16"/>
          <p:cNvGrpSpPr/>
          <p:nvPr/>
        </p:nvGrpSpPr>
        <p:grpSpPr>
          <a:xfrm>
            <a:off x="7543800" y="2343150"/>
            <a:ext cx="914400" cy="838200"/>
            <a:chOff x="4823460" y="2166364"/>
            <a:chExt cx="586740" cy="536501"/>
          </a:xfrm>
        </p:grpSpPr>
        <p:pic>
          <p:nvPicPr>
            <p:cNvPr id="18" name="Picture 17" descr="lap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rot="19777833">
            <a:off x="6705600" y="1200150"/>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445035">
            <a:off x="6692836" y="2310779"/>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56"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57"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8" name="TextBox 37"/>
          <p:cNvSpPr txBox="1"/>
          <p:nvPr/>
        </p:nvSpPr>
        <p:spPr>
          <a:xfrm>
            <a:off x="4038600" y="819150"/>
            <a:ext cx="2905263" cy="338554"/>
          </a:xfrm>
          <a:prstGeom prst="rect">
            <a:avLst/>
          </a:prstGeom>
          <a:noFill/>
        </p:spPr>
        <p:txBody>
          <a:bodyPr wrap="none" rtlCol="0">
            <a:spAutoFit/>
          </a:bodyPr>
          <a:lstStyle/>
          <a:p>
            <a:r>
              <a:rPr lang="en-US" dirty="0" smtClean="0"/>
              <a:t>Sends a Custom Block Command</a:t>
            </a:r>
            <a:endParaRPr lang="en-US" dirty="0"/>
          </a:p>
        </p:txBody>
      </p:sp>
      <p:cxnSp>
        <p:nvCxnSpPr>
          <p:cNvPr id="40" name="Straight Connector 39"/>
          <p:cNvCxnSpPr>
            <a:stCxn id="38" idx="2"/>
          </p:cNvCxnSpPr>
          <p:nvPr/>
        </p:nvCxnSpPr>
        <p:spPr>
          <a:xfrm>
            <a:off x="5491232" y="1157704"/>
            <a:ext cx="1214368" cy="3472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6" name="Right Arrow 55"/>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7" name="Left-Right Arrow 56"/>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14367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13</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p>
          <a:p>
            <a:pPr algn="ct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pic>
        <p:nvPicPr>
          <p:cNvPr id="16" name="Picture 15"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742950"/>
            <a:ext cx="914400" cy="692400"/>
          </a:xfrm>
          <a:prstGeom prst="rect">
            <a:avLst/>
          </a:prstGeom>
        </p:spPr>
      </p:pic>
      <p:grpSp>
        <p:nvGrpSpPr>
          <p:cNvPr id="17" name="Group 16"/>
          <p:cNvGrpSpPr/>
          <p:nvPr/>
        </p:nvGrpSpPr>
        <p:grpSpPr>
          <a:xfrm>
            <a:off x="7543800" y="2343150"/>
            <a:ext cx="914400" cy="838200"/>
            <a:chOff x="4823460" y="2166364"/>
            <a:chExt cx="586740" cy="536501"/>
          </a:xfrm>
        </p:grpSpPr>
        <p:pic>
          <p:nvPicPr>
            <p:cNvPr id="18" name="Picture 17" descr="laptop-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rot="19777833">
            <a:off x="6705600" y="1200150"/>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445035">
            <a:off x="6692836" y="2310779"/>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56"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57"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8" name="TextBox 37"/>
          <p:cNvSpPr txBox="1"/>
          <p:nvPr/>
        </p:nvSpPr>
        <p:spPr>
          <a:xfrm>
            <a:off x="4038600" y="819150"/>
            <a:ext cx="2905263" cy="338554"/>
          </a:xfrm>
          <a:prstGeom prst="rect">
            <a:avLst/>
          </a:prstGeom>
          <a:noFill/>
        </p:spPr>
        <p:txBody>
          <a:bodyPr wrap="none" rtlCol="0">
            <a:spAutoFit/>
          </a:bodyPr>
          <a:lstStyle/>
          <a:p>
            <a:r>
              <a:rPr lang="en-US" dirty="0" smtClean="0"/>
              <a:t>Sends a Custom Block Command</a:t>
            </a:r>
            <a:endParaRPr lang="en-US" dirty="0"/>
          </a:p>
        </p:txBody>
      </p:sp>
      <p:cxnSp>
        <p:nvCxnSpPr>
          <p:cNvPr id="40" name="Straight Connector 39"/>
          <p:cNvCxnSpPr>
            <a:stCxn id="38" idx="2"/>
          </p:cNvCxnSpPr>
          <p:nvPr/>
        </p:nvCxnSpPr>
        <p:spPr>
          <a:xfrm>
            <a:off x="5491232" y="1157704"/>
            <a:ext cx="1214368" cy="3472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6" name="Right Arrow 55"/>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7" name="Left-Right Arrow 56"/>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3" name="TextBox 22"/>
          <p:cNvSpPr txBox="1"/>
          <p:nvPr/>
        </p:nvSpPr>
        <p:spPr>
          <a:xfrm>
            <a:off x="0" y="3153311"/>
            <a:ext cx="9296400" cy="1569660"/>
          </a:xfrm>
          <a:prstGeom prst="rect">
            <a:avLst/>
          </a:prstGeom>
          <a:noFill/>
        </p:spPr>
        <p:txBody>
          <a:bodyPr wrap="square" rtlCol="0">
            <a:spAutoFit/>
          </a:bodyPr>
          <a:lstStyle/>
          <a:p>
            <a:r>
              <a:rPr lang="en-US" dirty="0"/>
              <a:t>| </a:t>
            </a:r>
            <a:r>
              <a:rPr lang="en-US" dirty="0" err="1"/>
              <a:t>tstats</a:t>
            </a:r>
            <a:r>
              <a:rPr lang="en-US" dirty="0"/>
              <a:t> `</a:t>
            </a:r>
            <a:r>
              <a:rPr lang="en-US" dirty="0" err="1"/>
              <a:t>summariesonly</a:t>
            </a:r>
            <a:r>
              <a:rPr lang="en-US" dirty="0"/>
              <a:t>` count from </a:t>
            </a:r>
            <a:r>
              <a:rPr lang="en-US" dirty="0" err="1"/>
              <a:t>datamodel</a:t>
            </a:r>
            <a:r>
              <a:rPr lang="en-US" dirty="0"/>
              <a:t>=</a:t>
            </a:r>
            <a:r>
              <a:rPr lang="en-US" dirty="0" err="1"/>
              <a:t>Intrusion_Detection</a:t>
            </a:r>
            <a:r>
              <a:rPr lang="en-US" dirty="0"/>
              <a:t> where earliest=-24h@h latest=+0s (</a:t>
            </a:r>
            <a:r>
              <a:rPr lang="en-US" dirty="0" err="1"/>
              <a:t>IDS_Attacks.severity</a:t>
            </a:r>
            <a:r>
              <a:rPr lang="en-US" dirty="0"/>
              <a:t>=critical OR </a:t>
            </a:r>
            <a:r>
              <a:rPr lang="en-US" dirty="0" err="1"/>
              <a:t>IDS_Attacks.severity</a:t>
            </a:r>
            <a:r>
              <a:rPr lang="en-US" dirty="0"/>
              <a:t>=high </a:t>
            </a:r>
            <a:r>
              <a:rPr lang="en-US" dirty="0" err="1"/>
              <a:t>IDS_Attacks.src</a:t>
            </a:r>
            <a:r>
              <a:rPr lang="en-US" dirty="0"/>
              <a:t>!=0.0.0.0 </a:t>
            </a:r>
            <a:r>
              <a:rPr lang="en-US" dirty="0" err="1"/>
              <a:t>IDS_Attacks.src</a:t>
            </a:r>
            <a:r>
              <a:rPr lang="en-US" dirty="0"/>
              <a:t>!="00:*") by </a:t>
            </a:r>
            <a:r>
              <a:rPr lang="en-US" dirty="0" err="1"/>
              <a:t>IDS_Attacks.src,IDS_Attacks.dest,sourcetype,</a:t>
            </a:r>
            <a:r>
              <a:rPr lang="en-US" dirty="0" err="1" smtClean="0"/>
              <a:t>host</a:t>
            </a:r>
            <a:r>
              <a:rPr lang="en-US" dirty="0" smtClean="0"/>
              <a:t/>
            </a:r>
            <a:br>
              <a:rPr lang="en-US" dirty="0" smtClean="0"/>
            </a:br>
            <a:r>
              <a:rPr lang="en-US" dirty="0" smtClean="0"/>
              <a:t>| </a:t>
            </a:r>
            <a:r>
              <a:rPr lang="en-US" dirty="0"/>
              <a:t>rename </a:t>
            </a:r>
            <a:r>
              <a:rPr lang="en-US" dirty="0" err="1"/>
              <a:t>IDS_Attacks.src</a:t>
            </a:r>
            <a:r>
              <a:rPr lang="en-US" dirty="0"/>
              <a:t> AS </a:t>
            </a:r>
            <a:r>
              <a:rPr lang="en-US" dirty="0" err="1"/>
              <a:t>src</a:t>
            </a:r>
            <a:r>
              <a:rPr lang="en-US" dirty="0"/>
              <a:t> | regex </a:t>
            </a:r>
            <a:r>
              <a:rPr lang="en-US" dirty="0" err="1"/>
              <a:t>src</a:t>
            </a:r>
            <a:r>
              <a:rPr lang="en-US" dirty="0"/>
              <a:t>="^\d{1,3}\.\d{1,3}\.\d{1,3}\.\d{1,3}$" | rename </a:t>
            </a:r>
            <a:r>
              <a:rPr lang="en-US" dirty="0" err="1"/>
              <a:t>IDS_Attacks.dest</a:t>
            </a:r>
            <a:r>
              <a:rPr lang="en-US" dirty="0"/>
              <a:t> AS </a:t>
            </a:r>
            <a:r>
              <a:rPr lang="en-US" dirty="0" err="1"/>
              <a:t>dest</a:t>
            </a:r>
            <a:r>
              <a:rPr lang="en-US" dirty="0"/>
              <a:t> | rename </a:t>
            </a:r>
            <a:r>
              <a:rPr lang="en-US" dirty="0" err="1"/>
              <a:t>sourcetype</a:t>
            </a:r>
            <a:r>
              <a:rPr lang="en-US" dirty="0"/>
              <a:t> as </a:t>
            </a:r>
            <a:r>
              <a:rPr lang="en-US" dirty="0" err="1"/>
              <a:t>orig_sourcetype</a:t>
            </a:r>
            <a:r>
              <a:rPr lang="en-US" dirty="0"/>
              <a:t> | rename host as </a:t>
            </a:r>
            <a:r>
              <a:rPr lang="en-US" dirty="0" err="1"/>
              <a:t>orig_host</a:t>
            </a:r>
            <a:r>
              <a:rPr lang="en-US" dirty="0"/>
              <a:t> | table </a:t>
            </a:r>
            <a:r>
              <a:rPr lang="en-US" dirty="0" err="1"/>
              <a:t>orig_sourcetype,orig_host,dest,src,count</a:t>
            </a:r>
            <a:r>
              <a:rPr lang="en-US" dirty="0"/>
              <a:t> | sort - count</a:t>
            </a:r>
            <a:endParaRPr lang="en-US" dirty="0"/>
          </a:p>
        </p:txBody>
      </p:sp>
      <p:sp>
        <p:nvSpPr>
          <p:cNvPr id="26" name="Rectangle 25"/>
          <p:cNvSpPr/>
          <p:nvPr/>
        </p:nvSpPr>
        <p:spPr>
          <a:xfrm>
            <a:off x="38100" y="3244850"/>
            <a:ext cx="9029700" cy="6985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Rectangle 27"/>
          <p:cNvSpPr/>
          <p:nvPr/>
        </p:nvSpPr>
        <p:spPr>
          <a:xfrm>
            <a:off x="12700" y="4451350"/>
            <a:ext cx="472440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9" name="Elbow Connector 45"/>
          <p:cNvCxnSpPr>
            <a:stCxn id="7" idx="2"/>
          </p:cNvCxnSpPr>
          <p:nvPr/>
        </p:nvCxnSpPr>
        <p:spPr>
          <a:xfrm>
            <a:off x="1333500" y="2419350"/>
            <a:ext cx="571500" cy="6858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73790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5400" y="4502150"/>
            <a:ext cx="6604000" cy="2032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2" name="Rectangle 51"/>
          <p:cNvSpPr/>
          <p:nvPr/>
        </p:nvSpPr>
        <p:spPr>
          <a:xfrm>
            <a:off x="38100" y="3282950"/>
            <a:ext cx="4000500" cy="228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27CC8FC-DC84-4CE8-AADD-ED05D9A2A54F}" type="slidenum">
              <a:rPr lang="en-US" smtClean="0"/>
              <a:pPr/>
              <a:t>14</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br>
              <a:rPr lang="en-US" b="1" dirty="0" smtClean="0"/>
            </a:b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sp>
        <p:nvSpPr>
          <p:cNvPr id="13" name="Right Arrow 12"/>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Left-Right Arrow 14"/>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6" name="Picture 15"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742950"/>
            <a:ext cx="914400" cy="692400"/>
          </a:xfrm>
          <a:prstGeom prst="rect">
            <a:avLst/>
          </a:prstGeom>
        </p:spPr>
      </p:pic>
      <p:grpSp>
        <p:nvGrpSpPr>
          <p:cNvPr id="17" name="Group 16"/>
          <p:cNvGrpSpPr/>
          <p:nvPr/>
        </p:nvGrpSpPr>
        <p:grpSpPr>
          <a:xfrm>
            <a:off x="7543800" y="2343150"/>
            <a:ext cx="914400" cy="838200"/>
            <a:chOff x="4823460" y="2166364"/>
            <a:chExt cx="586740" cy="536501"/>
          </a:xfrm>
        </p:grpSpPr>
        <p:pic>
          <p:nvPicPr>
            <p:cNvPr id="18" name="Picture 17" descr="laptop-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rot="19777833">
            <a:off x="6705600" y="1200150"/>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445035">
            <a:off x="6692836" y="2310779"/>
            <a:ext cx="6858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13"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15"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8" name="TextBox 37"/>
          <p:cNvSpPr txBox="1"/>
          <p:nvPr/>
        </p:nvSpPr>
        <p:spPr>
          <a:xfrm>
            <a:off x="4038600" y="819150"/>
            <a:ext cx="2905263" cy="338554"/>
          </a:xfrm>
          <a:prstGeom prst="rect">
            <a:avLst/>
          </a:prstGeom>
          <a:noFill/>
        </p:spPr>
        <p:txBody>
          <a:bodyPr wrap="none" rtlCol="0">
            <a:spAutoFit/>
          </a:bodyPr>
          <a:lstStyle/>
          <a:p>
            <a:r>
              <a:rPr lang="en-US" dirty="0" smtClean="0"/>
              <a:t>Sends a Custom Block Command</a:t>
            </a:r>
            <a:endParaRPr lang="en-US" dirty="0"/>
          </a:p>
        </p:txBody>
      </p:sp>
      <p:cxnSp>
        <p:nvCxnSpPr>
          <p:cNvPr id="40" name="Straight Connector 39"/>
          <p:cNvCxnSpPr>
            <a:stCxn id="38" idx="2"/>
          </p:cNvCxnSpPr>
          <p:nvPr/>
        </p:nvCxnSpPr>
        <p:spPr>
          <a:xfrm>
            <a:off x="5491232" y="1157704"/>
            <a:ext cx="1214368" cy="3472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36" name="Rectangle 35"/>
          <p:cNvSpPr/>
          <p:nvPr/>
        </p:nvSpPr>
        <p:spPr>
          <a:xfrm>
            <a:off x="25400" y="4248150"/>
            <a:ext cx="8267700" cy="228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6" name="Elbow Connector 45"/>
          <p:cNvCxnSpPr>
            <a:stCxn id="12" idx="2"/>
          </p:cNvCxnSpPr>
          <p:nvPr/>
        </p:nvCxnSpPr>
        <p:spPr>
          <a:xfrm flipH="1">
            <a:off x="5715000" y="2419350"/>
            <a:ext cx="266700" cy="1143000"/>
          </a:xfrm>
          <a:prstGeom prst="straightConnector1">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0" y="3199190"/>
            <a:ext cx="9296400" cy="1569660"/>
          </a:xfrm>
          <a:prstGeom prst="rect">
            <a:avLst/>
          </a:prstGeom>
          <a:noFill/>
        </p:spPr>
        <p:txBody>
          <a:bodyPr wrap="square" rtlCol="0">
            <a:spAutoFit/>
          </a:bodyPr>
          <a:lstStyle/>
          <a:p>
            <a:r>
              <a:rPr lang="en-US" dirty="0"/>
              <a:t>index=notable source="Network - Mitigation*" </a:t>
            </a:r>
            <a:endParaRPr lang="en-US" dirty="0" smtClean="0"/>
          </a:p>
          <a:p>
            <a:r>
              <a:rPr lang="en-US" dirty="0" smtClean="0"/>
              <a:t>|  </a:t>
            </a:r>
            <a:r>
              <a:rPr lang="en-US" dirty="0" err="1"/>
              <a:t>eval</a:t>
            </a:r>
            <a:r>
              <a:rPr lang="en-US" dirty="0"/>
              <a:t> id=</a:t>
            </a:r>
            <a:r>
              <a:rPr lang="en-US" dirty="0" err="1"/>
              <a:t>splunk_server</a:t>
            </a:r>
            <a:r>
              <a:rPr lang="en-US" dirty="0"/>
              <a:t>."@@".index."@@".md5(_</a:t>
            </a:r>
            <a:r>
              <a:rPr lang="en-US" dirty="0" err="1"/>
              <a:t>time._raw</a:t>
            </a:r>
            <a:r>
              <a:rPr lang="en-US" dirty="0"/>
              <a:t>) </a:t>
            </a:r>
            <a:endParaRPr lang="en-US" dirty="0" smtClean="0"/>
          </a:p>
          <a:p>
            <a:r>
              <a:rPr lang="en-US" dirty="0" smtClean="0"/>
              <a:t>| </a:t>
            </a:r>
            <a:r>
              <a:rPr lang="en-US" dirty="0"/>
              <a:t>rename </a:t>
            </a:r>
            <a:r>
              <a:rPr lang="en-US" dirty="0" err="1"/>
              <a:t>dest</a:t>
            </a:r>
            <a:r>
              <a:rPr lang="en-US" dirty="0"/>
              <a:t> as system </a:t>
            </a:r>
            <a:endParaRPr lang="en-US" dirty="0" smtClean="0"/>
          </a:p>
          <a:p>
            <a:r>
              <a:rPr lang="en-US" dirty="0" smtClean="0"/>
              <a:t>| </a:t>
            </a:r>
            <a:r>
              <a:rPr lang="en-US" dirty="0"/>
              <a:t>table </a:t>
            </a:r>
            <a:r>
              <a:rPr lang="en-US" dirty="0" err="1"/>
              <a:t>id,orig_sourcetype,orig_host,src,system</a:t>
            </a:r>
            <a:r>
              <a:rPr lang="en-US" dirty="0"/>
              <a:t> </a:t>
            </a:r>
            <a:endParaRPr lang="en-US" dirty="0" smtClean="0"/>
          </a:p>
          <a:p>
            <a:r>
              <a:rPr lang="en-US" dirty="0" smtClean="0"/>
              <a:t>| </a:t>
            </a:r>
            <a:r>
              <a:rPr lang="en-US" dirty="0"/>
              <a:t>collect index=mitigation </a:t>
            </a:r>
            <a:r>
              <a:rPr lang="en-US" dirty="0" err="1"/>
              <a:t>addtime</a:t>
            </a:r>
            <a:r>
              <a:rPr lang="en-US" dirty="0"/>
              <a:t>=true marker="type=</a:t>
            </a:r>
            <a:r>
              <a:rPr lang="en-US" dirty="0" err="1"/>
              <a:t>network,status</a:t>
            </a:r>
            <a:r>
              <a:rPr lang="en-US" dirty="0"/>
              <a:t>=</a:t>
            </a:r>
            <a:r>
              <a:rPr lang="en-US" dirty="0" err="1"/>
              <a:t>submitted,action</a:t>
            </a:r>
            <a:r>
              <a:rPr lang="en-US" dirty="0"/>
              <a:t>=</a:t>
            </a:r>
            <a:r>
              <a:rPr lang="en-US" dirty="0" smtClean="0"/>
              <a:t>block”</a:t>
            </a:r>
          </a:p>
          <a:p>
            <a:r>
              <a:rPr lang="en-US" dirty="0" smtClean="0"/>
              <a:t>| </a:t>
            </a:r>
            <a:r>
              <a:rPr lang="en-US" dirty="0" err="1"/>
              <a:t>blocknetwork</a:t>
            </a:r>
            <a:r>
              <a:rPr lang="en-US" dirty="0"/>
              <a:t> action=block device=10.0.0.1 </a:t>
            </a:r>
            <a:r>
              <a:rPr lang="en-US" dirty="0" err="1"/>
              <a:t>vsys</a:t>
            </a:r>
            <a:r>
              <a:rPr lang="en-US" dirty="0"/>
              <a:t>=vsys1 group=BADACTORS</a:t>
            </a:r>
          </a:p>
        </p:txBody>
      </p:sp>
    </p:spTree>
    <p:extLst>
      <p:ext uri="{BB962C8B-B14F-4D97-AF65-F5344CB8AC3E}">
        <p14:creationId xmlns:p14="http://schemas.microsoft.com/office/powerpoint/2010/main" val="33420696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a:t>SA-Mitigation-Endpoint</a:t>
            </a:r>
            <a:endParaRPr lang="en-US" sz="4000" b="1"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15</a:t>
            </a:fld>
            <a:endParaRPr lang="en-US"/>
          </a:p>
        </p:txBody>
      </p:sp>
      <p:grpSp>
        <p:nvGrpSpPr>
          <p:cNvPr id="5" name="Group 4"/>
          <p:cNvGrpSpPr/>
          <p:nvPr/>
        </p:nvGrpSpPr>
        <p:grpSpPr>
          <a:xfrm>
            <a:off x="6172200" y="971550"/>
            <a:ext cx="1219200" cy="1066800"/>
            <a:chOff x="4823460" y="2166364"/>
            <a:chExt cx="586740" cy="536501"/>
          </a:xfrm>
        </p:grpSpPr>
        <p:pic>
          <p:nvPicPr>
            <p:cNvPr id="6" name="Picture 5"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7" name="Picture 6"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pic>
        <p:nvPicPr>
          <p:cNvPr id="8" name="Picture 7"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038350"/>
            <a:ext cx="762000" cy="762075"/>
          </a:xfrm>
          <a:prstGeom prst="rect">
            <a:avLst/>
          </a:prstGeom>
          <a:noFill/>
          <a:ln>
            <a:noFill/>
          </a:ln>
        </p:spPr>
        <p:style>
          <a:lnRef idx="1">
            <a:schemeClr val="accent3"/>
          </a:lnRef>
          <a:fillRef idx="3">
            <a:schemeClr val="accent3"/>
          </a:fillRef>
          <a:effectRef idx="2">
            <a:schemeClr val="accent3"/>
          </a:effectRef>
          <a:fontRef idx="minor">
            <a:schemeClr val="lt1"/>
          </a:fontRef>
        </p:style>
      </p:pic>
      <p:pic>
        <p:nvPicPr>
          <p:cNvPr id="10" name="Picture 9" descr="search-head-blac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0" y="1504950"/>
            <a:ext cx="736600" cy="736673"/>
          </a:xfrm>
          <a:prstGeom prst="rect">
            <a:avLst/>
          </a:prstGeom>
        </p:spPr>
      </p:pic>
      <p:sp>
        <p:nvSpPr>
          <p:cNvPr id="11" name="TextBox 10"/>
          <p:cNvSpPr txBox="1"/>
          <p:nvPr/>
        </p:nvSpPr>
        <p:spPr>
          <a:xfrm>
            <a:off x="-533400" y="1581150"/>
            <a:ext cx="2819400" cy="338554"/>
          </a:xfrm>
          <a:prstGeom prst="rect">
            <a:avLst/>
          </a:prstGeom>
          <a:noFill/>
        </p:spPr>
        <p:txBody>
          <a:bodyPr wrap="square" rtlCol="0">
            <a:spAutoFit/>
          </a:bodyPr>
          <a:lstStyle/>
          <a:p>
            <a:pPr algn="ctr"/>
            <a:r>
              <a:rPr lang="en-US" b="1" dirty="0" smtClean="0"/>
              <a:t>Splunk ES SH</a:t>
            </a:r>
            <a:endParaRPr lang="en-US" b="1" dirty="0"/>
          </a:p>
        </p:txBody>
      </p:sp>
      <p:sp>
        <p:nvSpPr>
          <p:cNvPr id="12" name="TextBox 11"/>
          <p:cNvSpPr txBox="1"/>
          <p:nvPr/>
        </p:nvSpPr>
        <p:spPr>
          <a:xfrm>
            <a:off x="7073900" y="2203450"/>
            <a:ext cx="2209800" cy="338554"/>
          </a:xfrm>
          <a:prstGeom prst="rect">
            <a:avLst/>
          </a:prstGeom>
          <a:noFill/>
        </p:spPr>
        <p:txBody>
          <a:bodyPr wrap="square" rtlCol="0">
            <a:spAutoFit/>
          </a:bodyPr>
          <a:lstStyle/>
          <a:p>
            <a:r>
              <a:rPr lang="en-US" b="1" dirty="0" smtClean="0"/>
              <a:t>Splunk </a:t>
            </a:r>
            <a:r>
              <a:rPr lang="en-US" b="1" dirty="0" smtClean="0"/>
              <a:t>Forwarder</a:t>
            </a:r>
            <a:endParaRPr lang="en-US" b="1" dirty="0"/>
          </a:p>
        </p:txBody>
      </p:sp>
      <p:sp>
        <p:nvSpPr>
          <p:cNvPr id="13" name="TextBox 12"/>
          <p:cNvSpPr txBox="1"/>
          <p:nvPr/>
        </p:nvSpPr>
        <p:spPr>
          <a:xfrm>
            <a:off x="7378700" y="1250950"/>
            <a:ext cx="1600200" cy="338554"/>
          </a:xfrm>
          <a:prstGeom prst="rect">
            <a:avLst/>
          </a:prstGeom>
          <a:noFill/>
        </p:spPr>
        <p:txBody>
          <a:bodyPr wrap="square" rtlCol="0">
            <a:spAutoFit/>
          </a:bodyPr>
          <a:lstStyle/>
          <a:p>
            <a:pPr algn="ctr"/>
            <a:r>
              <a:rPr lang="en-US" b="1" dirty="0" smtClean="0"/>
              <a:t>Endpoint Host</a:t>
            </a:r>
            <a:endParaRPr lang="en-US" b="1" dirty="0"/>
          </a:p>
        </p:txBody>
      </p:sp>
      <p:pic>
        <p:nvPicPr>
          <p:cNvPr id="14" name="Picture 13"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7000" y="2800350"/>
            <a:ext cx="630977" cy="450742"/>
          </a:xfrm>
          <a:prstGeom prst="rect">
            <a:avLst/>
          </a:prstGeom>
        </p:spPr>
      </p:pic>
      <p:sp>
        <p:nvSpPr>
          <p:cNvPr id="15" name="TextBox 14"/>
          <p:cNvSpPr txBox="1"/>
          <p:nvPr/>
        </p:nvSpPr>
        <p:spPr>
          <a:xfrm>
            <a:off x="6934200" y="2876550"/>
            <a:ext cx="2362200" cy="338554"/>
          </a:xfrm>
          <a:prstGeom prst="rect">
            <a:avLst/>
          </a:prstGeom>
          <a:noFill/>
        </p:spPr>
        <p:txBody>
          <a:bodyPr wrap="square" rtlCol="0">
            <a:spAutoFit/>
          </a:bodyPr>
          <a:lstStyle/>
          <a:p>
            <a:pPr algn="ctr"/>
            <a:r>
              <a:rPr lang="en-US" b="1" dirty="0"/>
              <a:t>SA-Mitigation-Endpoint</a:t>
            </a:r>
            <a:endParaRPr lang="en-US" b="1" dirty="0"/>
          </a:p>
        </p:txBody>
      </p:sp>
      <p:sp>
        <p:nvSpPr>
          <p:cNvPr id="16" name="Right Arrow 15"/>
          <p:cNvSpPr/>
          <p:nvPr/>
        </p:nvSpPr>
        <p:spPr>
          <a:xfrm>
            <a:off x="2667000" y="1276350"/>
            <a:ext cx="3429000" cy="6858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7" name="Picture 16"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6400" y="2266950"/>
            <a:ext cx="630977" cy="450742"/>
          </a:xfrm>
          <a:prstGeom prst="rect">
            <a:avLst/>
          </a:prstGeom>
        </p:spPr>
      </p:pic>
      <p:sp>
        <p:nvSpPr>
          <p:cNvPr id="18" name="TextBox 17"/>
          <p:cNvSpPr txBox="1"/>
          <p:nvPr/>
        </p:nvSpPr>
        <p:spPr>
          <a:xfrm>
            <a:off x="12700" y="2266950"/>
            <a:ext cx="1905000" cy="338554"/>
          </a:xfrm>
          <a:prstGeom prst="rect">
            <a:avLst/>
          </a:prstGeom>
          <a:noFill/>
        </p:spPr>
        <p:txBody>
          <a:bodyPr wrap="square" rtlCol="0">
            <a:spAutoFit/>
          </a:bodyPr>
          <a:lstStyle/>
          <a:p>
            <a:pPr algn="ctr"/>
            <a:r>
              <a:rPr lang="en-US" b="1" dirty="0" smtClean="0"/>
              <a:t>SA-Mitigation</a:t>
            </a:r>
            <a:endParaRPr lang="en-US" b="1" dirty="0"/>
          </a:p>
        </p:txBody>
      </p:sp>
      <p:sp>
        <p:nvSpPr>
          <p:cNvPr id="21" name="Rectangle 20"/>
          <p:cNvSpPr/>
          <p:nvPr/>
        </p:nvSpPr>
        <p:spPr>
          <a:xfrm>
            <a:off x="2628900" y="1416050"/>
            <a:ext cx="4152900" cy="338554"/>
          </a:xfrm>
          <a:prstGeom prst="rect">
            <a:avLst/>
          </a:prstGeom>
        </p:spPr>
        <p:txBody>
          <a:bodyPr wrap="square">
            <a:spAutoFit/>
          </a:bodyPr>
          <a:lstStyle/>
          <a:p>
            <a:r>
              <a:rPr lang="en-US" dirty="0" smtClean="0"/>
              <a:t>| </a:t>
            </a:r>
            <a:r>
              <a:rPr lang="en-US" dirty="0" err="1" smtClean="0"/>
              <a:t>blockendpoint</a:t>
            </a:r>
            <a:r>
              <a:rPr lang="en-US" dirty="0" smtClean="0"/>
              <a:t> </a:t>
            </a:r>
            <a:r>
              <a:rPr lang="en-US" dirty="0" err="1" smtClean="0"/>
              <a:t>pid</a:t>
            </a:r>
            <a:r>
              <a:rPr lang="en-US" dirty="0" smtClean="0"/>
              <a:t>=</a:t>
            </a:r>
            <a:r>
              <a:rPr lang="en-US" dirty="0"/>
              <a:t>12345 system=test </a:t>
            </a:r>
          </a:p>
        </p:txBody>
      </p:sp>
      <p:cxnSp>
        <p:nvCxnSpPr>
          <p:cNvPr id="26" name="Elbow Connector 25"/>
          <p:cNvCxnSpPr>
            <a:stCxn id="17" idx="3"/>
            <a:endCxn id="16" idx="1"/>
          </p:cNvCxnSpPr>
          <p:nvPr/>
        </p:nvCxnSpPr>
        <p:spPr>
          <a:xfrm flipV="1">
            <a:off x="2307377" y="1619250"/>
            <a:ext cx="359623" cy="873071"/>
          </a:xfrm>
          <a:prstGeom prst="bentConnector3">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0760153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SA-LWF-Mitigation</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16</a:t>
            </a:fld>
            <a:endParaRPr lang="en-US"/>
          </a:p>
        </p:txBody>
      </p:sp>
      <p:grpSp>
        <p:nvGrpSpPr>
          <p:cNvPr id="5" name="Group 4"/>
          <p:cNvGrpSpPr/>
          <p:nvPr/>
        </p:nvGrpSpPr>
        <p:grpSpPr>
          <a:xfrm>
            <a:off x="6172200" y="971550"/>
            <a:ext cx="1219200" cy="1066800"/>
            <a:chOff x="4823460" y="2166364"/>
            <a:chExt cx="586740" cy="536501"/>
          </a:xfrm>
        </p:grpSpPr>
        <p:pic>
          <p:nvPicPr>
            <p:cNvPr id="6" name="Picture 5"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7" name="Picture 6"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pic>
        <p:nvPicPr>
          <p:cNvPr id="8" name="Picture 7"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038350"/>
            <a:ext cx="762000" cy="762075"/>
          </a:xfrm>
          <a:prstGeom prst="rect">
            <a:avLst/>
          </a:prstGeom>
          <a:noFill/>
          <a:ln>
            <a:noFill/>
          </a:ln>
        </p:spPr>
        <p:style>
          <a:lnRef idx="1">
            <a:schemeClr val="accent3"/>
          </a:lnRef>
          <a:fillRef idx="3">
            <a:schemeClr val="accent3"/>
          </a:fillRef>
          <a:effectRef idx="2">
            <a:schemeClr val="accent3"/>
          </a:effectRef>
          <a:fontRef idx="minor">
            <a:schemeClr val="lt1"/>
          </a:fontRef>
        </p:style>
      </p:pic>
      <p:pic>
        <p:nvPicPr>
          <p:cNvPr id="10" name="Picture 9" descr="search-head-blac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0" y="1504950"/>
            <a:ext cx="736600" cy="736673"/>
          </a:xfrm>
          <a:prstGeom prst="rect">
            <a:avLst/>
          </a:prstGeom>
        </p:spPr>
      </p:pic>
      <p:sp>
        <p:nvSpPr>
          <p:cNvPr id="11" name="TextBox 10"/>
          <p:cNvSpPr txBox="1"/>
          <p:nvPr/>
        </p:nvSpPr>
        <p:spPr>
          <a:xfrm>
            <a:off x="-533400" y="1581150"/>
            <a:ext cx="2819400" cy="338554"/>
          </a:xfrm>
          <a:prstGeom prst="rect">
            <a:avLst/>
          </a:prstGeom>
          <a:noFill/>
        </p:spPr>
        <p:txBody>
          <a:bodyPr wrap="square" rtlCol="0">
            <a:spAutoFit/>
          </a:bodyPr>
          <a:lstStyle/>
          <a:p>
            <a:pPr algn="ctr"/>
            <a:r>
              <a:rPr lang="en-US" b="1" dirty="0" smtClean="0"/>
              <a:t>Splunk ES SH</a:t>
            </a:r>
            <a:endParaRPr lang="en-US" b="1" dirty="0"/>
          </a:p>
        </p:txBody>
      </p:sp>
      <p:sp>
        <p:nvSpPr>
          <p:cNvPr id="12" name="TextBox 11"/>
          <p:cNvSpPr txBox="1"/>
          <p:nvPr/>
        </p:nvSpPr>
        <p:spPr>
          <a:xfrm>
            <a:off x="7073900" y="2203450"/>
            <a:ext cx="2209800" cy="338554"/>
          </a:xfrm>
          <a:prstGeom prst="rect">
            <a:avLst/>
          </a:prstGeom>
          <a:noFill/>
        </p:spPr>
        <p:txBody>
          <a:bodyPr wrap="square" rtlCol="0">
            <a:spAutoFit/>
          </a:bodyPr>
          <a:lstStyle/>
          <a:p>
            <a:r>
              <a:rPr lang="en-US" b="1" dirty="0" smtClean="0"/>
              <a:t>Splunk </a:t>
            </a:r>
            <a:r>
              <a:rPr lang="en-US" b="1" dirty="0" smtClean="0"/>
              <a:t>Forwarder</a:t>
            </a:r>
            <a:endParaRPr lang="en-US" b="1" dirty="0"/>
          </a:p>
        </p:txBody>
      </p:sp>
      <p:sp>
        <p:nvSpPr>
          <p:cNvPr id="13" name="TextBox 12"/>
          <p:cNvSpPr txBox="1"/>
          <p:nvPr/>
        </p:nvSpPr>
        <p:spPr>
          <a:xfrm>
            <a:off x="7378700" y="1250950"/>
            <a:ext cx="1600200" cy="338554"/>
          </a:xfrm>
          <a:prstGeom prst="rect">
            <a:avLst/>
          </a:prstGeom>
          <a:noFill/>
        </p:spPr>
        <p:txBody>
          <a:bodyPr wrap="square" rtlCol="0">
            <a:spAutoFit/>
          </a:bodyPr>
          <a:lstStyle/>
          <a:p>
            <a:pPr algn="ctr"/>
            <a:r>
              <a:rPr lang="en-US" b="1" dirty="0" smtClean="0"/>
              <a:t>Endpoint Host</a:t>
            </a:r>
            <a:endParaRPr lang="en-US" b="1" dirty="0"/>
          </a:p>
        </p:txBody>
      </p:sp>
      <p:pic>
        <p:nvPicPr>
          <p:cNvPr id="14" name="Picture 13"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7000" y="2800350"/>
            <a:ext cx="630977" cy="450742"/>
          </a:xfrm>
          <a:prstGeom prst="rect">
            <a:avLst/>
          </a:prstGeom>
        </p:spPr>
      </p:pic>
      <p:sp>
        <p:nvSpPr>
          <p:cNvPr id="16" name="Right Arrow 15"/>
          <p:cNvSpPr/>
          <p:nvPr/>
        </p:nvSpPr>
        <p:spPr>
          <a:xfrm>
            <a:off x="2667000" y="1276350"/>
            <a:ext cx="3429000" cy="6858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7" name="Picture 16"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6400" y="2266950"/>
            <a:ext cx="630977" cy="450742"/>
          </a:xfrm>
          <a:prstGeom prst="rect">
            <a:avLst/>
          </a:prstGeom>
        </p:spPr>
      </p:pic>
      <p:sp>
        <p:nvSpPr>
          <p:cNvPr id="18" name="TextBox 17"/>
          <p:cNvSpPr txBox="1"/>
          <p:nvPr/>
        </p:nvSpPr>
        <p:spPr>
          <a:xfrm>
            <a:off x="12700" y="2266950"/>
            <a:ext cx="1905000" cy="338554"/>
          </a:xfrm>
          <a:prstGeom prst="rect">
            <a:avLst/>
          </a:prstGeom>
          <a:noFill/>
        </p:spPr>
        <p:txBody>
          <a:bodyPr wrap="square" rtlCol="0">
            <a:spAutoFit/>
          </a:bodyPr>
          <a:lstStyle/>
          <a:p>
            <a:pPr algn="ctr"/>
            <a:r>
              <a:rPr lang="en-US" b="1" dirty="0" smtClean="0"/>
              <a:t>SA-Mitigation</a:t>
            </a:r>
            <a:endParaRPr lang="en-US" b="1" dirty="0"/>
          </a:p>
        </p:txBody>
      </p:sp>
      <p:sp>
        <p:nvSpPr>
          <p:cNvPr id="20" name="Rectangle 19"/>
          <p:cNvSpPr/>
          <p:nvPr/>
        </p:nvSpPr>
        <p:spPr>
          <a:xfrm>
            <a:off x="3124200" y="1962150"/>
            <a:ext cx="2057400" cy="76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a:t>
            </a:r>
            <a:r>
              <a:rPr lang="en-US" dirty="0" smtClean="0"/>
              <a:t>dds </a:t>
            </a:r>
            <a:r>
              <a:rPr lang="en-US" dirty="0" err="1" smtClean="0"/>
              <a:t>pid</a:t>
            </a:r>
            <a:r>
              <a:rPr lang="en-US" dirty="0" smtClean="0"/>
              <a:t> 12345</a:t>
            </a:r>
            <a:r>
              <a:rPr lang="en-US" dirty="0"/>
              <a:t/>
            </a:r>
            <a:br>
              <a:rPr lang="en-US" dirty="0"/>
            </a:br>
            <a:r>
              <a:rPr lang="en-US" dirty="0" err="1" smtClean="0"/>
              <a:t>process_queue</a:t>
            </a:r>
            <a:r>
              <a:rPr lang="en-US" dirty="0" smtClean="0"/>
              <a:t> lookup</a:t>
            </a:r>
            <a:endParaRPr lang="en-US" dirty="0"/>
          </a:p>
        </p:txBody>
      </p:sp>
      <p:sp>
        <p:nvSpPr>
          <p:cNvPr id="21" name="Rectangle 20"/>
          <p:cNvSpPr/>
          <p:nvPr/>
        </p:nvSpPr>
        <p:spPr>
          <a:xfrm>
            <a:off x="2628900" y="1416050"/>
            <a:ext cx="4152900" cy="338554"/>
          </a:xfrm>
          <a:prstGeom prst="rect">
            <a:avLst/>
          </a:prstGeom>
        </p:spPr>
        <p:txBody>
          <a:bodyPr wrap="square">
            <a:spAutoFit/>
          </a:bodyPr>
          <a:lstStyle/>
          <a:p>
            <a:r>
              <a:rPr lang="en-US" dirty="0" smtClean="0"/>
              <a:t>| </a:t>
            </a:r>
            <a:r>
              <a:rPr lang="en-US" dirty="0" err="1" smtClean="0"/>
              <a:t>blockendpoint</a:t>
            </a:r>
            <a:r>
              <a:rPr lang="en-US" dirty="0" smtClean="0"/>
              <a:t> </a:t>
            </a:r>
            <a:r>
              <a:rPr lang="en-US" dirty="0" err="1" smtClean="0"/>
              <a:t>pid</a:t>
            </a:r>
            <a:r>
              <a:rPr lang="en-US" dirty="0" smtClean="0"/>
              <a:t>=</a:t>
            </a:r>
            <a:r>
              <a:rPr lang="en-US" dirty="0"/>
              <a:t>12345 system=test </a:t>
            </a:r>
          </a:p>
        </p:txBody>
      </p:sp>
      <p:cxnSp>
        <p:nvCxnSpPr>
          <p:cNvPr id="23" name="Elbow Connector 22"/>
          <p:cNvCxnSpPr>
            <a:stCxn id="20" idx="3"/>
            <a:endCxn id="14" idx="1"/>
          </p:cNvCxnSpPr>
          <p:nvPr/>
        </p:nvCxnSpPr>
        <p:spPr>
          <a:xfrm>
            <a:off x="5181600" y="2343150"/>
            <a:ext cx="1295400" cy="682571"/>
          </a:xfrm>
          <a:prstGeom prst="bentConnector3">
            <a:avLst/>
          </a:prstGeom>
        </p:spPr>
        <p:style>
          <a:lnRef idx="2">
            <a:schemeClr val="accent3"/>
          </a:lnRef>
          <a:fillRef idx="0">
            <a:schemeClr val="accent3"/>
          </a:fillRef>
          <a:effectRef idx="1">
            <a:schemeClr val="accent3"/>
          </a:effectRef>
          <a:fontRef idx="minor">
            <a:schemeClr val="tx1"/>
          </a:fontRef>
        </p:style>
      </p:cxnSp>
      <p:cxnSp>
        <p:nvCxnSpPr>
          <p:cNvPr id="26" name="Elbow Connector 25"/>
          <p:cNvCxnSpPr>
            <a:stCxn id="17" idx="3"/>
            <a:endCxn id="16" idx="1"/>
          </p:cNvCxnSpPr>
          <p:nvPr/>
        </p:nvCxnSpPr>
        <p:spPr>
          <a:xfrm flipV="1">
            <a:off x="2307377" y="1619250"/>
            <a:ext cx="359623" cy="873071"/>
          </a:xfrm>
          <a:prstGeom prst="bentConnector3">
            <a:avLst/>
          </a:prstGeom>
        </p:spPr>
        <p:style>
          <a:lnRef idx="2">
            <a:schemeClr val="accent3"/>
          </a:lnRef>
          <a:fillRef idx="0">
            <a:schemeClr val="accent3"/>
          </a:fillRef>
          <a:effectRef idx="1">
            <a:schemeClr val="accent3"/>
          </a:effectRef>
          <a:fontRef idx="minor">
            <a:schemeClr val="tx1"/>
          </a:fontRef>
        </p:style>
      </p:cxnSp>
      <p:sp>
        <p:nvSpPr>
          <p:cNvPr id="22" name="TextBox 21"/>
          <p:cNvSpPr txBox="1"/>
          <p:nvPr/>
        </p:nvSpPr>
        <p:spPr>
          <a:xfrm>
            <a:off x="6934200" y="2842796"/>
            <a:ext cx="2362200" cy="338554"/>
          </a:xfrm>
          <a:prstGeom prst="rect">
            <a:avLst/>
          </a:prstGeom>
          <a:noFill/>
        </p:spPr>
        <p:txBody>
          <a:bodyPr wrap="square" rtlCol="0">
            <a:spAutoFit/>
          </a:bodyPr>
          <a:lstStyle/>
          <a:p>
            <a:pPr algn="ctr"/>
            <a:r>
              <a:rPr lang="en-US" b="1" dirty="0"/>
              <a:t>SA-Mitigation-Endpoint</a:t>
            </a:r>
            <a:endParaRPr lang="en-US" b="1" dirty="0"/>
          </a:p>
        </p:txBody>
      </p:sp>
    </p:spTree>
    <p:extLst>
      <p:ext uri="{BB962C8B-B14F-4D97-AF65-F5344CB8AC3E}">
        <p14:creationId xmlns:p14="http://schemas.microsoft.com/office/powerpoint/2010/main" val="22657178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SA-Mitigation-Endpoint</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17</a:t>
            </a:fld>
            <a:endParaRPr lang="en-US"/>
          </a:p>
        </p:txBody>
      </p:sp>
      <p:grpSp>
        <p:nvGrpSpPr>
          <p:cNvPr id="5" name="Group 4"/>
          <p:cNvGrpSpPr/>
          <p:nvPr/>
        </p:nvGrpSpPr>
        <p:grpSpPr>
          <a:xfrm>
            <a:off x="6172200" y="971550"/>
            <a:ext cx="1219200" cy="1066800"/>
            <a:chOff x="4823460" y="2166364"/>
            <a:chExt cx="586740" cy="536501"/>
          </a:xfrm>
        </p:grpSpPr>
        <p:pic>
          <p:nvPicPr>
            <p:cNvPr id="6" name="Picture 5"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7" name="Picture 6"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pic>
        <p:nvPicPr>
          <p:cNvPr id="8" name="Picture 7"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038350"/>
            <a:ext cx="762000" cy="762075"/>
          </a:xfrm>
          <a:prstGeom prst="rect">
            <a:avLst/>
          </a:prstGeom>
          <a:noFill/>
          <a:ln>
            <a:noFill/>
          </a:ln>
        </p:spPr>
        <p:style>
          <a:lnRef idx="1">
            <a:schemeClr val="accent3"/>
          </a:lnRef>
          <a:fillRef idx="3">
            <a:schemeClr val="accent3"/>
          </a:fillRef>
          <a:effectRef idx="2">
            <a:schemeClr val="accent3"/>
          </a:effectRef>
          <a:fontRef idx="minor">
            <a:schemeClr val="lt1"/>
          </a:fontRef>
        </p:style>
      </p:pic>
      <p:pic>
        <p:nvPicPr>
          <p:cNvPr id="10" name="Picture 9" descr="search-head-blac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0" y="1504950"/>
            <a:ext cx="736600" cy="736673"/>
          </a:xfrm>
          <a:prstGeom prst="rect">
            <a:avLst/>
          </a:prstGeom>
        </p:spPr>
      </p:pic>
      <p:sp>
        <p:nvSpPr>
          <p:cNvPr id="11" name="TextBox 10"/>
          <p:cNvSpPr txBox="1"/>
          <p:nvPr/>
        </p:nvSpPr>
        <p:spPr>
          <a:xfrm>
            <a:off x="-533400" y="1581150"/>
            <a:ext cx="2819400" cy="338554"/>
          </a:xfrm>
          <a:prstGeom prst="rect">
            <a:avLst/>
          </a:prstGeom>
          <a:noFill/>
        </p:spPr>
        <p:txBody>
          <a:bodyPr wrap="square" rtlCol="0">
            <a:spAutoFit/>
          </a:bodyPr>
          <a:lstStyle/>
          <a:p>
            <a:pPr algn="ctr"/>
            <a:r>
              <a:rPr lang="en-US" b="1" dirty="0" smtClean="0"/>
              <a:t>Splunk ES SH</a:t>
            </a:r>
            <a:endParaRPr lang="en-US" b="1" dirty="0"/>
          </a:p>
        </p:txBody>
      </p:sp>
      <p:sp>
        <p:nvSpPr>
          <p:cNvPr id="12" name="TextBox 11"/>
          <p:cNvSpPr txBox="1"/>
          <p:nvPr/>
        </p:nvSpPr>
        <p:spPr>
          <a:xfrm>
            <a:off x="7073900" y="2203450"/>
            <a:ext cx="2209800" cy="338554"/>
          </a:xfrm>
          <a:prstGeom prst="rect">
            <a:avLst/>
          </a:prstGeom>
          <a:noFill/>
        </p:spPr>
        <p:txBody>
          <a:bodyPr wrap="square" rtlCol="0">
            <a:spAutoFit/>
          </a:bodyPr>
          <a:lstStyle/>
          <a:p>
            <a:r>
              <a:rPr lang="en-US" b="1" dirty="0" smtClean="0"/>
              <a:t>Splunk </a:t>
            </a:r>
            <a:r>
              <a:rPr lang="en-US" b="1" dirty="0" smtClean="0"/>
              <a:t>Forwarder</a:t>
            </a:r>
            <a:endParaRPr lang="en-US" b="1" dirty="0"/>
          </a:p>
        </p:txBody>
      </p:sp>
      <p:sp>
        <p:nvSpPr>
          <p:cNvPr id="13" name="TextBox 12"/>
          <p:cNvSpPr txBox="1"/>
          <p:nvPr/>
        </p:nvSpPr>
        <p:spPr>
          <a:xfrm>
            <a:off x="7378700" y="1250950"/>
            <a:ext cx="1600200" cy="338554"/>
          </a:xfrm>
          <a:prstGeom prst="rect">
            <a:avLst/>
          </a:prstGeom>
          <a:noFill/>
        </p:spPr>
        <p:txBody>
          <a:bodyPr wrap="square" rtlCol="0">
            <a:spAutoFit/>
          </a:bodyPr>
          <a:lstStyle/>
          <a:p>
            <a:pPr algn="ctr"/>
            <a:r>
              <a:rPr lang="en-US" b="1" dirty="0" smtClean="0"/>
              <a:t>Endpoint Host</a:t>
            </a:r>
            <a:endParaRPr lang="en-US" b="1" dirty="0"/>
          </a:p>
        </p:txBody>
      </p:sp>
      <p:pic>
        <p:nvPicPr>
          <p:cNvPr id="14" name="Picture 13"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7000" y="2800350"/>
            <a:ext cx="630977" cy="450742"/>
          </a:xfrm>
          <a:prstGeom prst="rect">
            <a:avLst/>
          </a:prstGeom>
        </p:spPr>
      </p:pic>
      <p:sp>
        <p:nvSpPr>
          <p:cNvPr id="16" name="Right Arrow 15"/>
          <p:cNvSpPr/>
          <p:nvPr/>
        </p:nvSpPr>
        <p:spPr>
          <a:xfrm>
            <a:off x="2667000" y="1276350"/>
            <a:ext cx="3429000" cy="6858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7" name="Picture 16" descr="app-alt-orange-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6400" y="2266950"/>
            <a:ext cx="630977" cy="450742"/>
          </a:xfrm>
          <a:prstGeom prst="rect">
            <a:avLst/>
          </a:prstGeom>
        </p:spPr>
      </p:pic>
      <p:sp>
        <p:nvSpPr>
          <p:cNvPr id="18" name="TextBox 17"/>
          <p:cNvSpPr txBox="1"/>
          <p:nvPr/>
        </p:nvSpPr>
        <p:spPr>
          <a:xfrm>
            <a:off x="12700" y="2266950"/>
            <a:ext cx="1905000" cy="338554"/>
          </a:xfrm>
          <a:prstGeom prst="rect">
            <a:avLst/>
          </a:prstGeom>
          <a:noFill/>
        </p:spPr>
        <p:txBody>
          <a:bodyPr wrap="square" rtlCol="0">
            <a:spAutoFit/>
          </a:bodyPr>
          <a:lstStyle/>
          <a:p>
            <a:pPr algn="ctr"/>
            <a:r>
              <a:rPr lang="en-US" b="1" dirty="0" smtClean="0"/>
              <a:t>SA-Mitigation</a:t>
            </a:r>
            <a:endParaRPr lang="en-US" b="1" dirty="0"/>
          </a:p>
        </p:txBody>
      </p:sp>
      <p:sp>
        <p:nvSpPr>
          <p:cNvPr id="20" name="Rectangle 19"/>
          <p:cNvSpPr/>
          <p:nvPr/>
        </p:nvSpPr>
        <p:spPr>
          <a:xfrm>
            <a:off x="3124200" y="1962150"/>
            <a:ext cx="2057400" cy="762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a:t>
            </a:r>
            <a:r>
              <a:rPr lang="en-US" dirty="0" smtClean="0"/>
              <a:t>dds </a:t>
            </a:r>
            <a:r>
              <a:rPr lang="en-US" dirty="0" err="1" smtClean="0"/>
              <a:t>pid</a:t>
            </a:r>
            <a:r>
              <a:rPr lang="en-US" dirty="0" smtClean="0"/>
              <a:t> 12345</a:t>
            </a:r>
            <a:r>
              <a:rPr lang="en-US" dirty="0"/>
              <a:t/>
            </a:r>
            <a:br>
              <a:rPr lang="en-US" dirty="0"/>
            </a:br>
            <a:r>
              <a:rPr lang="en-US" dirty="0" err="1" smtClean="0"/>
              <a:t>process_queue</a:t>
            </a:r>
            <a:r>
              <a:rPr lang="en-US" dirty="0" smtClean="0"/>
              <a:t> lookup</a:t>
            </a:r>
            <a:endParaRPr lang="en-US" dirty="0"/>
          </a:p>
        </p:txBody>
      </p:sp>
      <p:sp>
        <p:nvSpPr>
          <p:cNvPr id="21" name="Rectangle 20"/>
          <p:cNvSpPr/>
          <p:nvPr/>
        </p:nvSpPr>
        <p:spPr>
          <a:xfrm>
            <a:off x="2628900" y="1416050"/>
            <a:ext cx="4152900" cy="338554"/>
          </a:xfrm>
          <a:prstGeom prst="rect">
            <a:avLst/>
          </a:prstGeom>
        </p:spPr>
        <p:txBody>
          <a:bodyPr wrap="square">
            <a:spAutoFit/>
          </a:bodyPr>
          <a:lstStyle/>
          <a:p>
            <a:r>
              <a:rPr lang="en-US" dirty="0" smtClean="0"/>
              <a:t>| </a:t>
            </a:r>
            <a:r>
              <a:rPr lang="en-US" dirty="0" err="1" smtClean="0"/>
              <a:t>blockendpoint</a:t>
            </a:r>
            <a:r>
              <a:rPr lang="en-US" dirty="0" smtClean="0"/>
              <a:t> </a:t>
            </a:r>
            <a:r>
              <a:rPr lang="en-US" dirty="0" err="1" smtClean="0"/>
              <a:t>pid</a:t>
            </a:r>
            <a:r>
              <a:rPr lang="en-US" dirty="0" smtClean="0"/>
              <a:t>=</a:t>
            </a:r>
            <a:r>
              <a:rPr lang="en-US" dirty="0"/>
              <a:t>12345 system=test </a:t>
            </a:r>
          </a:p>
        </p:txBody>
      </p:sp>
      <p:cxnSp>
        <p:nvCxnSpPr>
          <p:cNvPr id="23" name="Elbow Connector 22"/>
          <p:cNvCxnSpPr>
            <a:stCxn id="20" idx="3"/>
            <a:endCxn id="14" idx="1"/>
          </p:cNvCxnSpPr>
          <p:nvPr/>
        </p:nvCxnSpPr>
        <p:spPr>
          <a:xfrm>
            <a:off x="5181600" y="2343150"/>
            <a:ext cx="1295400" cy="682571"/>
          </a:xfrm>
          <a:prstGeom prst="bentConnector3">
            <a:avLst/>
          </a:prstGeom>
        </p:spPr>
        <p:style>
          <a:lnRef idx="2">
            <a:schemeClr val="accent3"/>
          </a:lnRef>
          <a:fillRef idx="0">
            <a:schemeClr val="accent3"/>
          </a:fillRef>
          <a:effectRef idx="1">
            <a:schemeClr val="accent3"/>
          </a:effectRef>
          <a:fontRef idx="minor">
            <a:schemeClr val="tx1"/>
          </a:fontRef>
        </p:style>
      </p:cxnSp>
      <p:cxnSp>
        <p:nvCxnSpPr>
          <p:cNvPr id="26" name="Elbow Connector 25"/>
          <p:cNvCxnSpPr>
            <a:stCxn id="17" idx="3"/>
            <a:endCxn id="16" idx="1"/>
          </p:cNvCxnSpPr>
          <p:nvPr/>
        </p:nvCxnSpPr>
        <p:spPr>
          <a:xfrm flipV="1">
            <a:off x="2307377" y="1619250"/>
            <a:ext cx="359623" cy="873071"/>
          </a:xfrm>
          <a:prstGeom prst="bentConnector3">
            <a:avLst/>
          </a:prstGeom>
        </p:spPr>
        <p:style>
          <a:lnRef idx="2">
            <a:schemeClr val="accent3"/>
          </a:lnRef>
          <a:fillRef idx="0">
            <a:schemeClr val="accent3"/>
          </a:fillRef>
          <a:effectRef idx="1">
            <a:schemeClr val="accent3"/>
          </a:effectRef>
          <a:fontRef idx="minor">
            <a:schemeClr val="tx1"/>
          </a:fontRef>
        </p:style>
      </p:cxnSp>
      <p:sp>
        <p:nvSpPr>
          <p:cNvPr id="29" name="Right Arrow 28"/>
          <p:cNvSpPr/>
          <p:nvPr/>
        </p:nvSpPr>
        <p:spPr>
          <a:xfrm flipH="1">
            <a:off x="2362200" y="3562350"/>
            <a:ext cx="2971800" cy="9144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Rectangle 29"/>
          <p:cNvSpPr/>
          <p:nvPr/>
        </p:nvSpPr>
        <p:spPr>
          <a:xfrm>
            <a:off x="2514600" y="3714750"/>
            <a:ext cx="3048000" cy="584776"/>
          </a:xfrm>
          <a:prstGeom prst="rect">
            <a:avLst/>
          </a:prstGeom>
        </p:spPr>
        <p:txBody>
          <a:bodyPr wrap="square">
            <a:spAutoFit/>
          </a:bodyPr>
          <a:lstStyle/>
          <a:p>
            <a:pPr algn="ctr"/>
            <a:r>
              <a:rPr lang="en-US" dirty="0"/>
              <a:t>Sends results in </a:t>
            </a:r>
            <a:r>
              <a:rPr lang="en-US" dirty="0" smtClean="0"/>
              <a:t/>
            </a:r>
            <a:br>
              <a:rPr lang="en-US" dirty="0" smtClean="0"/>
            </a:br>
            <a:r>
              <a:rPr lang="en-US" dirty="0" smtClean="0"/>
              <a:t>default</a:t>
            </a:r>
            <a:r>
              <a:rPr lang="en-US" dirty="0"/>
              <a:t>/</a:t>
            </a:r>
            <a:r>
              <a:rPr lang="en-US" dirty="0" err="1"/>
              <a:t>proc_mitigator.log</a:t>
            </a:r>
            <a:endParaRPr lang="en-US" dirty="0"/>
          </a:p>
        </p:txBody>
      </p:sp>
      <p:cxnSp>
        <p:nvCxnSpPr>
          <p:cNvPr id="32" name="Elbow Connector 31"/>
          <p:cNvCxnSpPr>
            <a:stCxn id="29" idx="1"/>
            <a:endCxn id="14" idx="1"/>
          </p:cNvCxnSpPr>
          <p:nvPr/>
        </p:nvCxnSpPr>
        <p:spPr>
          <a:xfrm flipV="1">
            <a:off x="5334000" y="3025721"/>
            <a:ext cx="1143000" cy="993829"/>
          </a:xfrm>
          <a:prstGeom prst="bentConnector3">
            <a:avLst>
              <a:gd name="adj1" fmla="val 42222"/>
            </a:avLst>
          </a:prstGeom>
        </p:spPr>
        <p:style>
          <a:lnRef idx="2">
            <a:schemeClr val="accent3"/>
          </a:lnRef>
          <a:fillRef idx="0">
            <a:schemeClr val="accent3"/>
          </a:fillRef>
          <a:effectRef idx="1">
            <a:schemeClr val="accent3"/>
          </a:effectRef>
          <a:fontRef idx="minor">
            <a:schemeClr val="tx1"/>
          </a:fontRef>
        </p:style>
      </p:cxnSp>
      <p:sp>
        <p:nvSpPr>
          <p:cNvPr id="25" name="Rectangle 24"/>
          <p:cNvSpPr/>
          <p:nvPr/>
        </p:nvSpPr>
        <p:spPr>
          <a:xfrm>
            <a:off x="2984500" y="2838450"/>
            <a:ext cx="2286000" cy="762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
            </a:r>
            <a:br>
              <a:rPr lang="en-US" dirty="0" smtClean="0"/>
            </a:br>
            <a:r>
              <a:rPr lang="en-US" dirty="0" err="1" smtClean="0"/>
              <a:t>Savedsearch</a:t>
            </a:r>
            <a:r>
              <a:rPr lang="en-US" dirty="0" smtClean="0"/>
              <a:t>:</a:t>
            </a:r>
          </a:p>
          <a:p>
            <a:pPr algn="ctr"/>
            <a:r>
              <a:rPr lang="en-US" dirty="0" err="1" smtClean="0"/>
              <a:t>queue_manager_nix</a:t>
            </a:r>
            <a:r>
              <a:rPr lang="en-US" dirty="0"/>
              <a:t> </a:t>
            </a:r>
            <a:r>
              <a:rPr lang="en-US" dirty="0" smtClean="0"/>
              <a:t>runs 5/* runs block </a:t>
            </a:r>
            <a:r>
              <a:rPr lang="en-US" dirty="0" err="1" smtClean="0"/>
              <a:t>cmd</a:t>
            </a:r>
            <a:endParaRPr lang="en-US" dirty="0" smtClean="0"/>
          </a:p>
          <a:p>
            <a:pPr algn="ctr"/>
            <a:endParaRPr lang="en-US" dirty="0"/>
          </a:p>
        </p:txBody>
      </p:sp>
      <p:cxnSp>
        <p:nvCxnSpPr>
          <p:cNvPr id="24" name="Elbow Connector 23"/>
          <p:cNvCxnSpPr>
            <a:stCxn id="25" idx="3"/>
            <a:endCxn id="14" idx="1"/>
          </p:cNvCxnSpPr>
          <p:nvPr/>
        </p:nvCxnSpPr>
        <p:spPr>
          <a:xfrm flipV="1">
            <a:off x="5270500" y="3025721"/>
            <a:ext cx="1206500" cy="193729"/>
          </a:xfrm>
          <a:prstGeom prst="bentConnector3">
            <a:avLst>
              <a:gd name="adj1" fmla="val 44737"/>
            </a:avLst>
          </a:prstGeom>
        </p:spPr>
        <p:style>
          <a:lnRef idx="2">
            <a:schemeClr val="accent3"/>
          </a:lnRef>
          <a:fillRef idx="0">
            <a:schemeClr val="accent3"/>
          </a:fillRef>
          <a:effectRef idx="1">
            <a:schemeClr val="accent3"/>
          </a:effectRef>
          <a:fontRef idx="minor">
            <a:schemeClr val="tx1"/>
          </a:fontRef>
        </p:style>
      </p:cxnSp>
      <p:pic>
        <p:nvPicPr>
          <p:cNvPr id="35" name="Picture 34" descr="indexer-black-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76400" y="3638550"/>
            <a:ext cx="642882" cy="642945"/>
          </a:xfrm>
          <a:prstGeom prst="rect">
            <a:avLst/>
          </a:prstGeom>
        </p:spPr>
      </p:pic>
      <p:sp>
        <p:nvSpPr>
          <p:cNvPr id="36" name="Up Arrow 35"/>
          <p:cNvSpPr/>
          <p:nvPr/>
        </p:nvSpPr>
        <p:spPr>
          <a:xfrm>
            <a:off x="1828800" y="3028950"/>
            <a:ext cx="228600" cy="3048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57200" y="3790950"/>
            <a:ext cx="2819400" cy="338554"/>
          </a:xfrm>
          <a:prstGeom prst="rect">
            <a:avLst/>
          </a:prstGeom>
          <a:noFill/>
        </p:spPr>
        <p:txBody>
          <a:bodyPr wrap="square" rtlCol="0">
            <a:spAutoFit/>
          </a:bodyPr>
          <a:lstStyle/>
          <a:p>
            <a:pPr algn="ctr"/>
            <a:r>
              <a:rPr lang="en-US" b="1" dirty="0" smtClean="0"/>
              <a:t>Splunk Indexer</a:t>
            </a:r>
            <a:endParaRPr lang="en-US" b="1" dirty="0"/>
          </a:p>
        </p:txBody>
      </p:sp>
      <p:sp>
        <p:nvSpPr>
          <p:cNvPr id="31" name="TextBox 30"/>
          <p:cNvSpPr txBox="1"/>
          <p:nvPr/>
        </p:nvSpPr>
        <p:spPr>
          <a:xfrm>
            <a:off x="6934200" y="2876550"/>
            <a:ext cx="2362200" cy="338554"/>
          </a:xfrm>
          <a:prstGeom prst="rect">
            <a:avLst/>
          </a:prstGeom>
          <a:noFill/>
        </p:spPr>
        <p:txBody>
          <a:bodyPr wrap="square" rtlCol="0">
            <a:spAutoFit/>
          </a:bodyPr>
          <a:lstStyle/>
          <a:p>
            <a:pPr algn="ctr"/>
            <a:r>
              <a:rPr lang="en-US" b="1" dirty="0"/>
              <a:t>SA-Mitigation-Endpoint</a:t>
            </a:r>
            <a:endParaRPr lang="en-US" b="1" dirty="0"/>
          </a:p>
        </p:txBody>
      </p:sp>
    </p:spTree>
    <p:extLst>
      <p:ext uri="{BB962C8B-B14F-4D97-AF65-F5344CB8AC3E}">
        <p14:creationId xmlns:p14="http://schemas.microsoft.com/office/powerpoint/2010/main" val="226571782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18</a:t>
            </a:fld>
            <a:endParaRPr lang="en-US" dirty="0"/>
          </a:p>
        </p:txBody>
      </p:sp>
      <p:grpSp>
        <p:nvGrpSpPr>
          <p:cNvPr id="16" name="Group 15"/>
          <p:cNvGrpSpPr/>
          <p:nvPr/>
        </p:nvGrpSpPr>
        <p:grpSpPr>
          <a:xfrm>
            <a:off x="2006491" y="1338368"/>
            <a:ext cx="5020996" cy="2265435"/>
            <a:chOff x="2867631" y="1338368"/>
            <a:chExt cx="5020996" cy="2265435"/>
          </a:xfrm>
        </p:grpSpPr>
        <p:sp>
          <p:nvSpPr>
            <p:cNvPr id="8" name="Curved Down Arrow 7"/>
            <p:cNvSpPr/>
            <p:nvPr/>
          </p:nvSpPr>
          <p:spPr>
            <a:xfrm rot="5400000">
              <a:off x="5735130" y="2007583"/>
              <a:ext cx="2021207" cy="928607"/>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4588219" y="1338368"/>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Visibility</a:t>
              </a:r>
              <a:endParaRPr lang="en-US" sz="2400" dirty="0"/>
            </a:p>
          </p:txBody>
        </p:sp>
        <p:sp>
          <p:nvSpPr>
            <p:cNvPr id="11" name="Rounded Rectangle 10"/>
            <p:cNvSpPr/>
            <p:nvPr/>
          </p:nvSpPr>
          <p:spPr>
            <a:xfrm>
              <a:off x="6242707" y="2105326"/>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Analysis</a:t>
              </a:r>
              <a:endParaRPr lang="en-US" sz="2400" dirty="0"/>
            </a:p>
          </p:txBody>
        </p:sp>
        <p:sp>
          <p:nvSpPr>
            <p:cNvPr id="13" name="Rounded Rectangle 12"/>
            <p:cNvSpPr/>
            <p:nvPr/>
          </p:nvSpPr>
          <p:spPr>
            <a:xfrm>
              <a:off x="4574550" y="2872283"/>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Mitigation</a:t>
              </a:r>
              <a:endParaRPr lang="en-US" sz="2400" dirty="0"/>
            </a:p>
          </p:txBody>
        </p:sp>
        <p:sp>
          <p:nvSpPr>
            <p:cNvPr id="14" name="Curved Down Arrow 13"/>
            <p:cNvSpPr/>
            <p:nvPr/>
          </p:nvSpPr>
          <p:spPr>
            <a:xfrm rot="16200000">
              <a:off x="3006256" y="1968787"/>
              <a:ext cx="2021207" cy="928607"/>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2867631" y="2107501"/>
              <a:ext cx="1645920" cy="7315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Prevention</a:t>
              </a:r>
              <a:endParaRPr lang="en-US" sz="2400" dirty="0"/>
            </a:p>
          </p:txBody>
        </p:sp>
      </p:grpSp>
      <p:sp>
        <p:nvSpPr>
          <p:cNvPr id="15" name="Title 1"/>
          <p:cNvSpPr>
            <a:spLocks noGrp="1"/>
          </p:cNvSpPr>
          <p:nvPr>
            <p:ph type="title"/>
          </p:nvPr>
        </p:nvSpPr>
        <p:spPr>
          <a:xfrm>
            <a:off x="0" y="10287"/>
            <a:ext cx="9144000" cy="857250"/>
          </a:xfrm>
        </p:spPr>
        <p:txBody>
          <a:bodyPr/>
          <a:lstStyle/>
          <a:p>
            <a:r>
              <a:rPr lang="en-US" dirty="0" smtClean="0"/>
              <a:t>Close </a:t>
            </a:r>
            <a:r>
              <a:rPr lang="en-US" b="1" dirty="0" smtClean="0"/>
              <a:t>The Loop</a:t>
            </a:r>
            <a:endParaRPr lang="en-US" b="1" dirty="0"/>
          </a:p>
        </p:txBody>
      </p:sp>
      <p:sp>
        <p:nvSpPr>
          <p:cNvPr id="17" name="Title 1"/>
          <p:cNvSpPr txBox="1">
            <a:spLocks/>
          </p:cNvSpPr>
          <p:nvPr/>
        </p:nvSpPr>
        <p:spPr bwMode="gray">
          <a:xfrm>
            <a:off x="0" y="3854099"/>
            <a:ext cx="9144000" cy="857250"/>
          </a:xfrm>
          <a:prstGeom prst="rect">
            <a:avLst/>
          </a:prstGeom>
        </p:spPr>
        <p:txBody>
          <a:bodyPr vert="horz" lIns="81633" tIns="40817" rIns="81633" bIns="40817" rtlCol="0" anchor="ctr">
            <a:normAutofit/>
          </a:bodyPr>
          <a:lstStyle>
            <a:lvl1pPr algn="ctr" defTabSz="816334" rtl="0" eaLnBrk="1" latinLnBrk="0" hangingPunct="1">
              <a:spcBef>
                <a:spcPct val="0"/>
              </a:spcBef>
              <a:buNone/>
              <a:defRPr sz="3700" kern="1200">
                <a:solidFill>
                  <a:srgbClr val="000000"/>
                </a:solidFill>
                <a:latin typeface="+mj-lt"/>
                <a:ea typeface="+mj-ea"/>
                <a:cs typeface="+mj-cs"/>
              </a:defRPr>
            </a:lvl1pPr>
          </a:lstStyle>
          <a:p>
            <a:r>
              <a:rPr lang="en-US" dirty="0" smtClean="0"/>
              <a:t>Before </a:t>
            </a:r>
            <a:r>
              <a:rPr lang="en-US" b="1" dirty="0" smtClean="0"/>
              <a:t>The Loop </a:t>
            </a:r>
            <a:r>
              <a:rPr lang="en-US" dirty="0" smtClean="0"/>
              <a:t>Closes You!</a:t>
            </a:r>
            <a:endParaRPr lang="en-US" b="1" dirty="0"/>
          </a:p>
        </p:txBody>
      </p:sp>
      <p:pic>
        <p:nvPicPr>
          <p:cNvPr id="20" name="Picture 19" descr="confuciu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16725" cy="1706782"/>
          </a:xfrm>
          <a:prstGeom prst="rect">
            <a:avLst/>
          </a:prstGeom>
        </p:spPr>
      </p:pic>
    </p:spTree>
    <p:extLst>
      <p:ext uri="{BB962C8B-B14F-4D97-AF65-F5344CB8AC3E}">
        <p14:creationId xmlns:p14="http://schemas.microsoft.com/office/powerpoint/2010/main" val="3074742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Attack Example #1</a:t>
            </a:r>
            <a:r>
              <a:rPr lang="en-US" dirty="0"/>
              <a:t/>
            </a:r>
            <a:br>
              <a:rPr lang="en-US" dirty="0"/>
            </a:br>
            <a:r>
              <a:rPr lang="en-US" dirty="0" smtClean="0"/>
              <a:t>The Known</a:t>
            </a:r>
            <a:endParaRPr lang="en-US" dirty="0"/>
          </a:p>
        </p:txBody>
      </p:sp>
      <p:sp>
        <p:nvSpPr>
          <p:cNvPr id="4" name="Slide Number Placeholder 3"/>
          <p:cNvSpPr>
            <a:spLocks noGrp="1"/>
          </p:cNvSpPr>
          <p:nvPr>
            <p:ph type="sldNum" sz="quarter" idx="4294967295"/>
          </p:nvPr>
        </p:nvSpPr>
        <p:spPr>
          <a:xfrm>
            <a:off x="8758238" y="4770438"/>
            <a:ext cx="385762" cy="257175"/>
          </a:xfrm>
        </p:spPr>
        <p:txBody>
          <a:bodyPr/>
          <a:lstStyle/>
          <a:p>
            <a:fld id="{027CC8FC-DC84-4CE8-AADD-ED05D9A2A54F}" type="slidenum">
              <a:rPr lang="en-US" smtClean="0"/>
              <a:pPr/>
              <a:t>19</a:t>
            </a:fld>
            <a:endParaRPr lang="en-US"/>
          </a:p>
        </p:txBody>
      </p:sp>
    </p:spTree>
    <p:extLst>
      <p:ext uri="{BB962C8B-B14F-4D97-AF65-F5344CB8AC3E}">
        <p14:creationId xmlns:p14="http://schemas.microsoft.com/office/powerpoint/2010/main" val="14358224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Disclaimer</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2</a:t>
            </a:fld>
            <a:endParaRPr lang="en-US"/>
          </a:p>
        </p:txBody>
      </p:sp>
      <p:sp>
        <p:nvSpPr>
          <p:cNvPr id="2" name="Rectangle 1"/>
          <p:cNvSpPr/>
          <p:nvPr/>
        </p:nvSpPr>
        <p:spPr>
          <a:xfrm>
            <a:off x="188779" y="1043965"/>
            <a:ext cx="8829726" cy="2462213"/>
          </a:xfrm>
          <a:prstGeom prst="rect">
            <a:avLst/>
          </a:prstGeom>
        </p:spPr>
        <p:txBody>
          <a:bodyPr wrap="square">
            <a:spAutoFit/>
          </a:bodyPr>
          <a:lstStyle/>
          <a:p>
            <a:pPr algn="ctr"/>
            <a:r>
              <a:rPr lang="en-US" sz="1400" dirty="0"/>
              <a:t>During the course of this presentation, we may make forward 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r>
              <a:rPr lang="en-US" sz="1400" dirty="0" smtClean="0"/>
              <a:t>The </a:t>
            </a:r>
            <a:r>
              <a:rPr lang="en-US" sz="1400" dirty="0"/>
              <a:t>forward-looking statements made in the this presentation are being made as of the time and date of its live presentation. If reviewed after its live presentation, this presentation may not contain current or accurate information. We do not assume any obligation to update any forward 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p:txBody>
      </p:sp>
    </p:spTree>
    <p:extLst>
      <p:ext uri="{BB962C8B-B14F-4D97-AF65-F5344CB8AC3E}">
        <p14:creationId xmlns:p14="http://schemas.microsoft.com/office/powerpoint/2010/main" val="328918494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27CC8FC-DC84-4CE8-AADD-ED05D9A2A54F}" type="slidenum">
              <a:rPr lang="en-US" smtClean="0"/>
              <a:pPr/>
              <a:t>20</a:t>
            </a:fld>
            <a:endParaRPr lang="en-US"/>
          </a:p>
        </p:txBody>
      </p:sp>
      <p:pic>
        <p:nvPicPr>
          <p:cNvPr id="13" name="Picture 12" descr="Ski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20860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21</a:t>
            </a:fld>
            <a:endParaRPr lang="en-US"/>
          </a:p>
        </p:txBody>
      </p:sp>
      <p:sp>
        <p:nvSpPr>
          <p:cNvPr id="5" name="Right Arrow 4"/>
          <p:cNvSpPr/>
          <p:nvPr/>
        </p:nvSpPr>
        <p:spPr>
          <a:xfrm>
            <a:off x="1763889" y="2235200"/>
            <a:ext cx="1055511"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7" name="TextBox 6"/>
          <p:cNvSpPr txBox="1"/>
          <p:nvPr/>
        </p:nvSpPr>
        <p:spPr>
          <a:xfrm>
            <a:off x="1598789" y="234315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pic>
        <p:nvPicPr>
          <p:cNvPr id="10" name="Picture 9" descr="attacker,-general-black-2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5" name="Picture 14" descr="firewall-re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371" y="2126163"/>
            <a:ext cx="1079517" cy="817349"/>
          </a:xfrm>
          <a:prstGeom prst="rect">
            <a:avLst/>
          </a:prstGeom>
        </p:spPr>
      </p:pic>
      <p:sp>
        <p:nvSpPr>
          <p:cNvPr id="16" name="TextBox 15"/>
          <p:cNvSpPr txBox="1"/>
          <p:nvPr/>
        </p:nvSpPr>
        <p:spPr>
          <a:xfrm>
            <a:off x="2859773"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25" name="TextBox 24"/>
          <p:cNvSpPr txBox="1"/>
          <p:nvPr/>
        </p:nvSpPr>
        <p:spPr>
          <a:xfrm>
            <a:off x="4876800" y="800040"/>
            <a:ext cx="1739900" cy="400110"/>
          </a:xfrm>
          <a:prstGeom prst="rect">
            <a:avLst/>
          </a:prstGeom>
          <a:noFill/>
        </p:spPr>
        <p:txBody>
          <a:bodyPr wrap="square" rtlCol="0">
            <a:spAutoFit/>
          </a:bodyPr>
          <a:lstStyle/>
          <a:p>
            <a:pPr algn="ctr"/>
            <a:r>
              <a:rPr lang="en-US" sz="2000" b="1" dirty="0" smtClean="0">
                <a:solidFill>
                  <a:srgbClr val="FFFFFF"/>
                </a:solidFill>
              </a:rPr>
              <a:t>IDS Alerts</a:t>
            </a:r>
            <a:endParaRPr lang="en-US" sz="2000" b="1" dirty="0">
              <a:solidFill>
                <a:srgbClr val="FFFFFF"/>
              </a:solidFill>
            </a:endParaRPr>
          </a:p>
        </p:txBody>
      </p:sp>
    </p:spTree>
    <p:extLst>
      <p:ext uri="{BB962C8B-B14F-4D97-AF65-F5344CB8AC3E}">
        <p14:creationId xmlns:p14="http://schemas.microsoft.com/office/powerpoint/2010/main" val="5557354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81400" y="1098550"/>
            <a:ext cx="228600" cy="609600"/>
          </a:xfrm>
          <a:prstGeom prst="rect">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22</a:t>
            </a:fld>
            <a:endParaRPr lang="en-US"/>
          </a:p>
        </p:txBody>
      </p:sp>
      <p:sp>
        <p:nvSpPr>
          <p:cNvPr id="5" name="Right Arrow 4"/>
          <p:cNvSpPr/>
          <p:nvPr/>
        </p:nvSpPr>
        <p:spPr>
          <a:xfrm>
            <a:off x="1763889" y="2235200"/>
            <a:ext cx="1055511"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6" name="Picture 5" descr="e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846497"/>
            <a:ext cx="1079500" cy="1061803"/>
          </a:xfrm>
          <a:prstGeom prst="rect">
            <a:avLst/>
          </a:prstGeom>
        </p:spPr>
      </p:pic>
      <p:sp>
        <p:nvSpPr>
          <p:cNvPr id="7" name="TextBox 6"/>
          <p:cNvSpPr txBox="1"/>
          <p:nvPr/>
        </p:nvSpPr>
        <p:spPr>
          <a:xfrm>
            <a:off x="1598789" y="234315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888" y="2007767"/>
            <a:ext cx="1061512" cy="970524"/>
          </a:xfrm>
          <a:prstGeom prst="rect">
            <a:avLst/>
          </a:prstGeom>
          <a:noFill/>
        </p:spPr>
      </p:pic>
      <p:sp>
        <p:nvSpPr>
          <p:cNvPr id="13" name="TextBox 12"/>
          <p:cNvSpPr txBox="1"/>
          <p:nvPr/>
        </p:nvSpPr>
        <p:spPr>
          <a:xfrm>
            <a:off x="5194300" y="1600200"/>
            <a:ext cx="1739900" cy="400110"/>
          </a:xfrm>
          <a:prstGeom prst="rect">
            <a:avLst/>
          </a:prstGeom>
          <a:noFill/>
        </p:spPr>
        <p:txBody>
          <a:bodyPr wrap="square" rtlCol="0">
            <a:spAutoFit/>
          </a:bodyPr>
          <a:lstStyle/>
          <a:p>
            <a:pPr algn="ctr"/>
            <a:r>
              <a:rPr lang="en-US" sz="2000" b="1" dirty="0" smtClean="0"/>
              <a:t>Corp Machine</a:t>
            </a:r>
            <a:endParaRPr lang="en-US" sz="2000" b="1" dirty="0"/>
          </a:p>
        </p:txBody>
      </p:sp>
      <p:pic>
        <p:nvPicPr>
          <p:cNvPr id="15" name="Picture 14" descr="firewall-red-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2371" y="2126163"/>
            <a:ext cx="1079517" cy="817349"/>
          </a:xfrm>
          <a:prstGeom prst="rect">
            <a:avLst/>
          </a:prstGeom>
        </p:spPr>
      </p:pic>
      <p:sp>
        <p:nvSpPr>
          <p:cNvPr id="16" name="TextBox 15"/>
          <p:cNvSpPr txBox="1"/>
          <p:nvPr/>
        </p:nvSpPr>
        <p:spPr>
          <a:xfrm>
            <a:off x="2859773"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20" name="Right Arrow 19"/>
          <p:cNvSpPr/>
          <p:nvPr/>
        </p:nvSpPr>
        <p:spPr>
          <a:xfrm>
            <a:off x="4343400" y="2114550"/>
            <a:ext cx="1104900" cy="74295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1" name="TextBox 20"/>
          <p:cNvSpPr txBox="1"/>
          <p:nvPr/>
        </p:nvSpPr>
        <p:spPr>
          <a:xfrm>
            <a:off x="4648200" y="4000440"/>
            <a:ext cx="1739900" cy="400110"/>
          </a:xfrm>
          <a:prstGeom prst="rect">
            <a:avLst/>
          </a:prstGeom>
          <a:noFill/>
        </p:spPr>
        <p:txBody>
          <a:bodyPr wrap="square" rtlCol="0">
            <a:spAutoFit/>
          </a:bodyPr>
          <a:lstStyle/>
          <a:p>
            <a:pPr algn="ctr"/>
            <a:r>
              <a:rPr lang="en-US" sz="2000" b="1" dirty="0" smtClean="0">
                <a:solidFill>
                  <a:srgbClr val="FFFFFF"/>
                </a:solidFill>
              </a:rPr>
              <a:t>Block</a:t>
            </a:r>
            <a:endParaRPr lang="en-US" sz="2000" b="1" dirty="0">
              <a:solidFill>
                <a:srgbClr val="FFFFFF"/>
              </a:solidFill>
            </a:endParaRPr>
          </a:p>
        </p:txBody>
      </p:sp>
      <p:sp>
        <p:nvSpPr>
          <p:cNvPr id="14" name="TextBox 13"/>
          <p:cNvSpPr txBox="1"/>
          <p:nvPr/>
        </p:nvSpPr>
        <p:spPr>
          <a:xfrm>
            <a:off x="3924300" y="2296696"/>
            <a:ext cx="1905000" cy="338554"/>
          </a:xfrm>
          <a:prstGeom prst="rect">
            <a:avLst/>
          </a:prstGeom>
          <a:noFill/>
        </p:spPr>
        <p:txBody>
          <a:bodyPr vert="horz" wrap="square" rtlCol="0">
            <a:spAutoFit/>
          </a:bodyPr>
          <a:lstStyle/>
          <a:p>
            <a:pPr algn="ctr"/>
            <a:r>
              <a:rPr lang="en-US" b="1" dirty="0" smtClean="0"/>
              <a:t>Bypass FW</a:t>
            </a:r>
            <a:endParaRPr lang="en-US" b="1" dirty="0"/>
          </a:p>
        </p:txBody>
      </p:sp>
      <p:sp>
        <p:nvSpPr>
          <p:cNvPr id="24" name="Bent-Up Arrow 23"/>
          <p:cNvSpPr/>
          <p:nvPr/>
        </p:nvSpPr>
        <p:spPr>
          <a:xfrm flipV="1">
            <a:off x="3581400" y="895350"/>
            <a:ext cx="5016500" cy="876300"/>
          </a:xfrm>
          <a:prstGeom prst="bentUpArrow">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Box 24"/>
          <p:cNvSpPr txBox="1"/>
          <p:nvPr/>
        </p:nvSpPr>
        <p:spPr>
          <a:xfrm>
            <a:off x="4876800" y="800040"/>
            <a:ext cx="1739900" cy="400110"/>
          </a:xfrm>
          <a:prstGeom prst="rect">
            <a:avLst/>
          </a:prstGeom>
          <a:noFill/>
        </p:spPr>
        <p:txBody>
          <a:bodyPr wrap="square" rtlCol="0">
            <a:spAutoFit/>
          </a:bodyPr>
          <a:lstStyle/>
          <a:p>
            <a:pPr algn="ctr"/>
            <a:r>
              <a:rPr lang="en-US" sz="2000" b="1" dirty="0" smtClean="0">
                <a:solidFill>
                  <a:srgbClr val="FFFFFF"/>
                </a:solidFill>
              </a:rPr>
              <a:t>IDS Alerts</a:t>
            </a:r>
            <a:endParaRPr lang="en-US" sz="2000" b="1" dirty="0">
              <a:solidFill>
                <a:srgbClr val="FFFFFF"/>
              </a:solidFill>
            </a:endParaRPr>
          </a:p>
        </p:txBody>
      </p:sp>
    </p:spTree>
    <p:extLst>
      <p:ext uri="{BB962C8B-B14F-4D97-AF65-F5344CB8AC3E}">
        <p14:creationId xmlns:p14="http://schemas.microsoft.com/office/powerpoint/2010/main" val="15437644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81400" y="1098550"/>
            <a:ext cx="228600" cy="609600"/>
          </a:xfrm>
          <a:prstGeom prst="rect">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23</a:t>
            </a:fld>
            <a:endParaRPr lang="en-US"/>
          </a:p>
        </p:txBody>
      </p:sp>
      <p:sp>
        <p:nvSpPr>
          <p:cNvPr id="5" name="Right Arrow 4"/>
          <p:cNvSpPr/>
          <p:nvPr/>
        </p:nvSpPr>
        <p:spPr>
          <a:xfrm>
            <a:off x="1763889" y="2235200"/>
            <a:ext cx="1055511"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6" name="Picture 5" descr="es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846497"/>
            <a:ext cx="1079500" cy="1061803"/>
          </a:xfrm>
          <a:prstGeom prst="rect">
            <a:avLst/>
          </a:prstGeom>
        </p:spPr>
      </p:pic>
      <p:sp>
        <p:nvSpPr>
          <p:cNvPr id="7" name="TextBox 6"/>
          <p:cNvSpPr txBox="1"/>
          <p:nvPr/>
        </p:nvSpPr>
        <p:spPr>
          <a:xfrm>
            <a:off x="1598789" y="234315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
        <p:nvSpPr>
          <p:cNvPr id="9" name="Curved Right Arrow 8"/>
          <p:cNvSpPr/>
          <p:nvPr/>
        </p:nvSpPr>
        <p:spPr>
          <a:xfrm rot="16200000">
            <a:off x="81788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888" y="2007767"/>
            <a:ext cx="1061512" cy="970524"/>
          </a:xfrm>
          <a:prstGeom prst="rect">
            <a:avLst/>
          </a:prstGeom>
          <a:noFill/>
        </p:spPr>
      </p:pic>
      <p:sp>
        <p:nvSpPr>
          <p:cNvPr id="13" name="TextBox 12"/>
          <p:cNvSpPr txBox="1"/>
          <p:nvPr/>
        </p:nvSpPr>
        <p:spPr>
          <a:xfrm>
            <a:off x="5194300" y="1600200"/>
            <a:ext cx="1739900" cy="400110"/>
          </a:xfrm>
          <a:prstGeom prst="rect">
            <a:avLst/>
          </a:prstGeom>
          <a:noFill/>
        </p:spPr>
        <p:txBody>
          <a:bodyPr wrap="square" rtlCol="0">
            <a:spAutoFit/>
          </a:bodyPr>
          <a:lstStyle/>
          <a:p>
            <a:pPr algn="ctr"/>
            <a:r>
              <a:rPr lang="en-US" sz="2000" b="1" dirty="0" smtClean="0"/>
              <a:t>Corp Machine</a:t>
            </a:r>
            <a:endParaRPr lang="en-US" sz="2000" b="1" dirty="0"/>
          </a:p>
        </p:txBody>
      </p:sp>
      <p:pic>
        <p:nvPicPr>
          <p:cNvPr id="15" name="Picture 14" descr="firewall-red-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2371" y="2126163"/>
            <a:ext cx="1079517" cy="817349"/>
          </a:xfrm>
          <a:prstGeom prst="rect">
            <a:avLst/>
          </a:prstGeom>
        </p:spPr>
      </p:pic>
      <p:sp>
        <p:nvSpPr>
          <p:cNvPr id="16" name="TextBox 15"/>
          <p:cNvSpPr txBox="1"/>
          <p:nvPr/>
        </p:nvSpPr>
        <p:spPr>
          <a:xfrm>
            <a:off x="2859773"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20" name="Right Arrow 19"/>
          <p:cNvSpPr/>
          <p:nvPr/>
        </p:nvSpPr>
        <p:spPr>
          <a:xfrm>
            <a:off x="4343400" y="2114550"/>
            <a:ext cx="1104900" cy="74295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9" name="TextBox 18"/>
          <p:cNvSpPr txBox="1"/>
          <p:nvPr/>
        </p:nvSpPr>
        <p:spPr>
          <a:xfrm>
            <a:off x="7493001" y="386715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
        <p:nvSpPr>
          <p:cNvPr id="21" name="TextBox 20"/>
          <p:cNvSpPr txBox="1"/>
          <p:nvPr/>
        </p:nvSpPr>
        <p:spPr>
          <a:xfrm>
            <a:off x="4648200" y="4000440"/>
            <a:ext cx="1739900" cy="400110"/>
          </a:xfrm>
          <a:prstGeom prst="rect">
            <a:avLst/>
          </a:prstGeom>
          <a:noFill/>
        </p:spPr>
        <p:txBody>
          <a:bodyPr wrap="square" rtlCol="0">
            <a:spAutoFit/>
          </a:bodyPr>
          <a:lstStyle/>
          <a:p>
            <a:pPr algn="ctr"/>
            <a:r>
              <a:rPr lang="en-US" sz="2000" b="1" dirty="0" smtClean="0">
                <a:solidFill>
                  <a:srgbClr val="FFFFFF"/>
                </a:solidFill>
              </a:rPr>
              <a:t>Block</a:t>
            </a:r>
            <a:endParaRPr lang="en-US" sz="2000" b="1" dirty="0">
              <a:solidFill>
                <a:srgbClr val="FFFFFF"/>
              </a:solidFill>
            </a:endParaRPr>
          </a:p>
        </p:txBody>
      </p:sp>
      <p:sp>
        <p:nvSpPr>
          <p:cNvPr id="14" name="TextBox 13"/>
          <p:cNvSpPr txBox="1"/>
          <p:nvPr/>
        </p:nvSpPr>
        <p:spPr>
          <a:xfrm>
            <a:off x="3924300" y="2296696"/>
            <a:ext cx="1905000" cy="338554"/>
          </a:xfrm>
          <a:prstGeom prst="rect">
            <a:avLst/>
          </a:prstGeom>
          <a:noFill/>
        </p:spPr>
        <p:txBody>
          <a:bodyPr vert="horz" wrap="square" rtlCol="0">
            <a:spAutoFit/>
          </a:bodyPr>
          <a:lstStyle/>
          <a:p>
            <a:pPr algn="ctr"/>
            <a:r>
              <a:rPr lang="en-US" b="1" dirty="0" smtClean="0"/>
              <a:t>Bypass FW</a:t>
            </a:r>
            <a:endParaRPr lang="en-US" b="1" dirty="0"/>
          </a:p>
        </p:txBody>
      </p:sp>
      <p:sp>
        <p:nvSpPr>
          <p:cNvPr id="24" name="Bent-Up Arrow 23"/>
          <p:cNvSpPr/>
          <p:nvPr/>
        </p:nvSpPr>
        <p:spPr>
          <a:xfrm flipV="1">
            <a:off x="3581400" y="895350"/>
            <a:ext cx="5016500" cy="876300"/>
          </a:xfrm>
          <a:prstGeom prst="bentUpArrow">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Box 24"/>
          <p:cNvSpPr txBox="1"/>
          <p:nvPr/>
        </p:nvSpPr>
        <p:spPr>
          <a:xfrm>
            <a:off x="4876800" y="800040"/>
            <a:ext cx="1739900" cy="400110"/>
          </a:xfrm>
          <a:prstGeom prst="rect">
            <a:avLst/>
          </a:prstGeom>
          <a:noFill/>
        </p:spPr>
        <p:txBody>
          <a:bodyPr wrap="square" rtlCol="0">
            <a:spAutoFit/>
          </a:bodyPr>
          <a:lstStyle/>
          <a:p>
            <a:pPr algn="ctr"/>
            <a:r>
              <a:rPr lang="en-US" sz="2000" b="1" dirty="0" smtClean="0">
                <a:solidFill>
                  <a:srgbClr val="FFFFFF"/>
                </a:solidFill>
              </a:rPr>
              <a:t>IDS Alerts</a:t>
            </a:r>
            <a:endParaRPr lang="en-US" sz="2000" b="1" dirty="0">
              <a:solidFill>
                <a:srgbClr val="FFFFFF"/>
              </a:solidFill>
            </a:endParaRPr>
          </a:p>
        </p:txBody>
      </p:sp>
    </p:spTree>
    <p:extLst>
      <p:ext uri="{BB962C8B-B14F-4D97-AF65-F5344CB8AC3E}">
        <p14:creationId xmlns:p14="http://schemas.microsoft.com/office/powerpoint/2010/main" val="15437644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81400" y="1098550"/>
            <a:ext cx="228600" cy="609600"/>
          </a:xfrm>
          <a:prstGeom prst="rect">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Attack Scenario #1</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24</a:t>
            </a:fld>
            <a:endParaRPr lang="en-US"/>
          </a:p>
        </p:txBody>
      </p:sp>
      <p:sp>
        <p:nvSpPr>
          <p:cNvPr id="5" name="Right Arrow 4"/>
          <p:cNvSpPr/>
          <p:nvPr/>
        </p:nvSpPr>
        <p:spPr>
          <a:xfrm>
            <a:off x="1763889" y="2235200"/>
            <a:ext cx="1055511"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6" name="Picture 5" descr="es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1846497"/>
            <a:ext cx="1079500" cy="1061803"/>
          </a:xfrm>
          <a:prstGeom prst="rect">
            <a:avLst/>
          </a:prstGeom>
        </p:spPr>
      </p:pic>
      <p:sp>
        <p:nvSpPr>
          <p:cNvPr id="7" name="TextBox 6"/>
          <p:cNvSpPr txBox="1"/>
          <p:nvPr/>
        </p:nvSpPr>
        <p:spPr>
          <a:xfrm>
            <a:off x="1598789" y="2343150"/>
            <a:ext cx="1216060" cy="400110"/>
          </a:xfrm>
          <a:prstGeom prst="rect">
            <a:avLst/>
          </a:prstGeom>
          <a:noFill/>
        </p:spPr>
        <p:txBody>
          <a:bodyPr wrap="square" rtlCol="0">
            <a:spAutoFit/>
          </a:bodyPr>
          <a:lstStyle/>
          <a:p>
            <a:pPr algn="ctr"/>
            <a:r>
              <a:rPr lang="en-US" sz="2000" b="1" dirty="0" smtClean="0"/>
              <a:t>Attack</a:t>
            </a:r>
            <a:endParaRPr lang="en-US" sz="2000" b="1" dirty="0"/>
          </a:p>
        </p:txBody>
      </p:sp>
      <p:sp>
        <p:nvSpPr>
          <p:cNvPr id="8" name="TextBox 7"/>
          <p:cNvSpPr txBox="1"/>
          <p:nvPr/>
        </p:nvSpPr>
        <p:spPr>
          <a:xfrm>
            <a:off x="8064501" y="491490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
        <p:nvSpPr>
          <p:cNvPr id="9" name="Curved Right Arrow 8"/>
          <p:cNvSpPr/>
          <p:nvPr/>
        </p:nvSpPr>
        <p:spPr>
          <a:xfrm rot="16200000">
            <a:off x="81788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pic>
        <p:nvPicPr>
          <p:cNvPr id="10" name="Picture 9" descr="attacker,-general-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7888" y="2007767"/>
            <a:ext cx="1061512" cy="970524"/>
          </a:xfrm>
          <a:prstGeom prst="rect">
            <a:avLst/>
          </a:prstGeom>
          <a:noFill/>
        </p:spPr>
      </p:pic>
      <p:sp>
        <p:nvSpPr>
          <p:cNvPr id="13" name="TextBox 12"/>
          <p:cNvSpPr txBox="1"/>
          <p:nvPr/>
        </p:nvSpPr>
        <p:spPr>
          <a:xfrm>
            <a:off x="5194300" y="1600200"/>
            <a:ext cx="1739900" cy="400110"/>
          </a:xfrm>
          <a:prstGeom prst="rect">
            <a:avLst/>
          </a:prstGeom>
          <a:noFill/>
        </p:spPr>
        <p:txBody>
          <a:bodyPr wrap="square" rtlCol="0">
            <a:spAutoFit/>
          </a:bodyPr>
          <a:lstStyle/>
          <a:p>
            <a:pPr algn="ctr"/>
            <a:r>
              <a:rPr lang="en-US" sz="2000" b="1" dirty="0" smtClean="0"/>
              <a:t>Corp Machine</a:t>
            </a:r>
            <a:endParaRPr lang="en-US" sz="2000" b="1" dirty="0"/>
          </a:p>
        </p:txBody>
      </p:sp>
      <p:pic>
        <p:nvPicPr>
          <p:cNvPr id="15" name="Picture 14" descr="firewall-red-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371" y="2126163"/>
            <a:ext cx="1079517" cy="817349"/>
          </a:xfrm>
          <a:prstGeom prst="rect">
            <a:avLst/>
          </a:prstGeom>
        </p:spPr>
      </p:pic>
      <p:sp>
        <p:nvSpPr>
          <p:cNvPr id="16" name="TextBox 15"/>
          <p:cNvSpPr txBox="1"/>
          <p:nvPr/>
        </p:nvSpPr>
        <p:spPr>
          <a:xfrm>
            <a:off x="2859773" y="16510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20" name="Right Arrow 19"/>
          <p:cNvSpPr/>
          <p:nvPr/>
        </p:nvSpPr>
        <p:spPr>
          <a:xfrm>
            <a:off x="4343400" y="2114550"/>
            <a:ext cx="1104900" cy="74295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3" name="Bent-Up Arrow 2"/>
          <p:cNvSpPr/>
          <p:nvPr/>
        </p:nvSpPr>
        <p:spPr>
          <a:xfrm rot="10800000" flipV="1">
            <a:off x="3365500" y="3378200"/>
            <a:ext cx="4254500" cy="952500"/>
          </a:xfrm>
          <a:prstGeom prst="bentUpArrow">
            <a:avLst/>
          </a:prstGeom>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9" name="TextBox 18"/>
          <p:cNvSpPr txBox="1"/>
          <p:nvPr/>
        </p:nvSpPr>
        <p:spPr>
          <a:xfrm>
            <a:off x="7493001" y="3867150"/>
            <a:ext cx="1866899" cy="584776"/>
          </a:xfrm>
          <a:prstGeom prst="rect">
            <a:avLst/>
          </a:prstGeom>
          <a:noFill/>
        </p:spPr>
        <p:txBody>
          <a:bodyPr wrap="square" rtlCol="0">
            <a:spAutoFit/>
          </a:bodyPr>
          <a:lstStyle/>
          <a:p>
            <a:pPr algn="ctr"/>
            <a:r>
              <a:rPr lang="en-US" b="1" dirty="0" smtClean="0"/>
              <a:t>IDS Event to a Critical Server</a:t>
            </a:r>
            <a:endParaRPr lang="en-US" b="1" dirty="0"/>
          </a:p>
        </p:txBody>
      </p:sp>
      <p:sp>
        <p:nvSpPr>
          <p:cNvPr id="21" name="TextBox 20"/>
          <p:cNvSpPr txBox="1"/>
          <p:nvPr/>
        </p:nvSpPr>
        <p:spPr>
          <a:xfrm>
            <a:off x="4648200" y="4000440"/>
            <a:ext cx="1739900" cy="400110"/>
          </a:xfrm>
          <a:prstGeom prst="rect">
            <a:avLst/>
          </a:prstGeom>
          <a:noFill/>
        </p:spPr>
        <p:txBody>
          <a:bodyPr wrap="square" rtlCol="0">
            <a:spAutoFit/>
          </a:bodyPr>
          <a:lstStyle/>
          <a:p>
            <a:pPr algn="ctr"/>
            <a:r>
              <a:rPr lang="en-US" sz="2000" b="1" dirty="0" smtClean="0">
                <a:solidFill>
                  <a:srgbClr val="FFFFFF"/>
                </a:solidFill>
              </a:rPr>
              <a:t>Block</a:t>
            </a:r>
            <a:endParaRPr lang="en-US" sz="2000" b="1" dirty="0">
              <a:solidFill>
                <a:srgbClr val="FFFFFF"/>
              </a:solidFill>
            </a:endParaRPr>
          </a:p>
        </p:txBody>
      </p:sp>
      <p:sp>
        <p:nvSpPr>
          <p:cNvPr id="14" name="TextBox 13"/>
          <p:cNvSpPr txBox="1"/>
          <p:nvPr/>
        </p:nvSpPr>
        <p:spPr>
          <a:xfrm>
            <a:off x="3924300" y="2296696"/>
            <a:ext cx="1905000" cy="338554"/>
          </a:xfrm>
          <a:prstGeom prst="rect">
            <a:avLst/>
          </a:prstGeom>
          <a:noFill/>
        </p:spPr>
        <p:txBody>
          <a:bodyPr vert="horz" wrap="square" rtlCol="0">
            <a:spAutoFit/>
          </a:bodyPr>
          <a:lstStyle/>
          <a:p>
            <a:pPr algn="ctr"/>
            <a:r>
              <a:rPr lang="en-US" b="1" dirty="0" smtClean="0"/>
              <a:t>Bypass FW</a:t>
            </a:r>
            <a:endParaRPr lang="en-US" b="1" dirty="0"/>
          </a:p>
        </p:txBody>
      </p:sp>
      <p:sp>
        <p:nvSpPr>
          <p:cNvPr id="24" name="Bent-Up Arrow 23"/>
          <p:cNvSpPr/>
          <p:nvPr/>
        </p:nvSpPr>
        <p:spPr>
          <a:xfrm flipV="1">
            <a:off x="3581400" y="895350"/>
            <a:ext cx="5016500" cy="876300"/>
          </a:xfrm>
          <a:prstGeom prst="bentUpArrow">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TextBox 24"/>
          <p:cNvSpPr txBox="1"/>
          <p:nvPr/>
        </p:nvSpPr>
        <p:spPr>
          <a:xfrm>
            <a:off x="4876800" y="800040"/>
            <a:ext cx="1739900" cy="400110"/>
          </a:xfrm>
          <a:prstGeom prst="rect">
            <a:avLst/>
          </a:prstGeom>
          <a:noFill/>
        </p:spPr>
        <p:txBody>
          <a:bodyPr wrap="square" rtlCol="0">
            <a:spAutoFit/>
          </a:bodyPr>
          <a:lstStyle/>
          <a:p>
            <a:pPr algn="ctr"/>
            <a:r>
              <a:rPr lang="en-US" sz="2000" b="1" dirty="0" smtClean="0">
                <a:solidFill>
                  <a:srgbClr val="FFFFFF"/>
                </a:solidFill>
              </a:rPr>
              <a:t>IDS Alerts</a:t>
            </a:r>
            <a:endParaRPr lang="en-US" sz="2000" b="1" dirty="0">
              <a:solidFill>
                <a:srgbClr val="FFFFFF"/>
              </a:solidFill>
            </a:endParaRPr>
          </a:p>
        </p:txBody>
      </p:sp>
    </p:spTree>
    <p:extLst>
      <p:ext uri="{BB962C8B-B14F-4D97-AF65-F5344CB8AC3E}">
        <p14:creationId xmlns:p14="http://schemas.microsoft.com/office/powerpoint/2010/main" val="154376444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fld id="{027CC8FC-DC84-4CE8-AADD-ED05D9A2A54F}" type="slidenum">
              <a:rPr lang="en-US" smtClean="0"/>
              <a:pPr/>
              <a:t>25</a:t>
            </a:fld>
            <a:endParaRPr lang="en-US"/>
          </a:p>
        </p:txBody>
      </p:sp>
      <p:sp>
        <p:nvSpPr>
          <p:cNvPr id="6" name="Content Placeholder 5"/>
          <p:cNvSpPr>
            <a:spLocks noGrp="1"/>
          </p:cNvSpPr>
          <p:nvPr>
            <p:ph idx="13"/>
          </p:nvPr>
        </p:nvSpPr>
        <p:spPr>
          <a:xfrm>
            <a:off x="993367" y="1762130"/>
            <a:ext cx="7221444" cy="1707696"/>
          </a:xfrm>
        </p:spPr>
        <p:txBody>
          <a:bodyPr/>
          <a:lstStyle/>
          <a:p>
            <a:r>
              <a:rPr lang="en-US" dirty="0" smtClean="0"/>
              <a:t>“</a:t>
            </a:r>
            <a:r>
              <a:rPr lang="en-US" i="1" dirty="0" smtClean="0"/>
              <a:t>Let me Show You”</a:t>
            </a:r>
            <a:endParaRPr lang="en-US" dirty="0"/>
          </a:p>
        </p:txBody>
      </p:sp>
    </p:spTree>
    <p:extLst>
      <p:ext uri="{BB962C8B-B14F-4D97-AF65-F5344CB8AC3E}">
        <p14:creationId xmlns:p14="http://schemas.microsoft.com/office/powerpoint/2010/main" val="3907658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Known</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26</a:t>
            </a:fld>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55137359"/>
              </p:ext>
            </p:extLst>
          </p:nvPr>
        </p:nvGraphicFramePr>
        <p:xfrm>
          <a:off x="114300" y="711200"/>
          <a:ext cx="8890000" cy="3924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74387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Tangent on PA App/Encrypted Store</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27</a:t>
            </a:fld>
            <a:endParaRPr lang="en-US"/>
          </a:p>
        </p:txBody>
      </p:sp>
      <p:sp>
        <p:nvSpPr>
          <p:cNvPr id="6" name="TextBox 5"/>
          <p:cNvSpPr txBox="1"/>
          <p:nvPr/>
        </p:nvSpPr>
        <p:spPr>
          <a:xfrm>
            <a:off x="0" y="819150"/>
            <a:ext cx="9144000" cy="1631216"/>
          </a:xfrm>
          <a:prstGeom prst="rect">
            <a:avLst/>
          </a:prstGeom>
          <a:noFill/>
        </p:spPr>
        <p:txBody>
          <a:bodyPr wrap="square" rtlCol="0">
            <a:spAutoFit/>
          </a:bodyPr>
          <a:lstStyle/>
          <a:p>
            <a:r>
              <a:rPr lang="en-US" sz="2000" b="1" dirty="0"/>
              <a:t>Why</a:t>
            </a:r>
            <a:r>
              <a:rPr lang="en-US" sz="2000" dirty="0"/>
              <a:t> We did not want to require the app with the framework</a:t>
            </a:r>
          </a:p>
          <a:p>
            <a:r>
              <a:rPr lang="en-US" sz="2000" b="1" dirty="0"/>
              <a:t>What</a:t>
            </a:r>
            <a:r>
              <a:rPr lang="en-US" sz="2000" dirty="0"/>
              <a:t>  We moved the </a:t>
            </a:r>
            <a:r>
              <a:rPr lang="en-US" sz="2000" dirty="0" err="1"/>
              <a:t>panChange.py</a:t>
            </a:r>
            <a:r>
              <a:rPr lang="en-US" sz="2000" dirty="0"/>
              <a:t> to our app and modified it</a:t>
            </a:r>
          </a:p>
          <a:p>
            <a:r>
              <a:rPr lang="en-US" sz="2000" b="1" dirty="0"/>
              <a:t>Also</a:t>
            </a:r>
            <a:r>
              <a:rPr lang="en-US" sz="2000" dirty="0"/>
              <a:t> leverage the credential store to store PAN passwords</a:t>
            </a:r>
          </a:p>
          <a:p>
            <a:endParaRPr lang="en-US" sz="2000" dirty="0"/>
          </a:p>
          <a:p>
            <a:endParaRPr lang="en-US" sz="2000" dirty="0"/>
          </a:p>
        </p:txBody>
      </p:sp>
      <p:pic>
        <p:nvPicPr>
          <p:cNvPr id="4" name="Picture 3" descr="1__bas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936750"/>
            <a:ext cx="8077200" cy="2540000"/>
          </a:xfrm>
          <a:prstGeom prst="rect">
            <a:avLst/>
          </a:prstGeom>
        </p:spPr>
      </p:pic>
    </p:spTree>
    <p:extLst>
      <p:ext uri="{BB962C8B-B14F-4D97-AF65-F5344CB8AC3E}">
        <p14:creationId xmlns:p14="http://schemas.microsoft.com/office/powerpoint/2010/main" val="10950834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The Unknown</a:t>
            </a:r>
            <a:endParaRPr lang="en-US" dirty="0"/>
          </a:p>
        </p:txBody>
      </p:sp>
      <p:sp>
        <p:nvSpPr>
          <p:cNvPr id="4" name="Slide Number Placeholder 3"/>
          <p:cNvSpPr>
            <a:spLocks noGrp="1"/>
          </p:cNvSpPr>
          <p:nvPr>
            <p:ph type="sldNum" sz="quarter" idx="4294967295"/>
          </p:nvPr>
        </p:nvSpPr>
        <p:spPr>
          <a:xfrm>
            <a:off x="8758238" y="4770438"/>
            <a:ext cx="385762" cy="257175"/>
          </a:xfrm>
        </p:spPr>
        <p:txBody>
          <a:bodyPr/>
          <a:lstStyle/>
          <a:p>
            <a:fld id="{027CC8FC-DC84-4CE8-AADD-ED05D9A2A54F}" type="slidenum">
              <a:rPr lang="en-US" smtClean="0"/>
              <a:pPr/>
              <a:t>28</a:t>
            </a:fld>
            <a:endParaRPr lang="en-US"/>
          </a:p>
        </p:txBody>
      </p:sp>
    </p:spTree>
    <p:extLst>
      <p:ext uri="{BB962C8B-B14F-4D97-AF65-F5344CB8AC3E}">
        <p14:creationId xmlns:p14="http://schemas.microsoft.com/office/powerpoint/2010/main" val="3271121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29</a:t>
            </a:fld>
            <a:endParaRPr lang="en-US"/>
          </a:p>
        </p:txBody>
      </p:sp>
      <p:pic>
        <p:nvPicPr>
          <p:cNvPr id="5" name="Picture 4" descr="tumblr_lh1urdZQ3E1qd9o7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 y="-8230"/>
            <a:ext cx="9144948" cy="4772356"/>
          </a:xfrm>
          <a:prstGeom prst="rect">
            <a:avLst/>
          </a:prstGeom>
        </p:spPr>
      </p:pic>
      <p:sp>
        <p:nvSpPr>
          <p:cNvPr id="7" name="TextBox 6"/>
          <p:cNvSpPr txBox="1"/>
          <p:nvPr/>
        </p:nvSpPr>
        <p:spPr>
          <a:xfrm>
            <a:off x="2590800" y="3750316"/>
            <a:ext cx="3035300" cy="461665"/>
          </a:xfrm>
          <a:prstGeom prst="rect">
            <a:avLst/>
          </a:prstGeom>
          <a:solidFill>
            <a:schemeClr val="tx1"/>
          </a:solidFill>
        </p:spPr>
        <p:txBody>
          <a:bodyPr wrap="square" rtlCol="0">
            <a:spAutoFit/>
          </a:bodyPr>
          <a:lstStyle/>
          <a:p>
            <a:pPr algn="ctr"/>
            <a:r>
              <a:rPr lang="en-US" sz="2400" dirty="0" smtClean="0">
                <a:solidFill>
                  <a:schemeClr val="bg1"/>
                </a:solidFill>
              </a:rPr>
              <a:t>0days</a:t>
            </a:r>
            <a:endParaRPr lang="en-US" sz="2400" dirty="0">
              <a:solidFill>
                <a:schemeClr val="bg1"/>
              </a:solidFill>
            </a:endParaRPr>
          </a:p>
        </p:txBody>
      </p:sp>
    </p:spTree>
    <p:extLst>
      <p:ext uri="{BB962C8B-B14F-4D97-AF65-F5344CB8AC3E}">
        <p14:creationId xmlns:p14="http://schemas.microsoft.com/office/powerpoint/2010/main" val="27909611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p:txBody>
          <a:bodyPr/>
          <a:lstStyle/>
          <a:p>
            <a:r>
              <a:rPr lang="en-US" dirty="0" smtClean="0"/>
              <a:t>Intro</a:t>
            </a:r>
          </a:p>
          <a:p>
            <a:r>
              <a:rPr lang="en-US" dirty="0" smtClean="0"/>
              <a:t>The Framework</a:t>
            </a:r>
          </a:p>
          <a:p>
            <a:r>
              <a:rPr lang="en-US" dirty="0" smtClean="0"/>
              <a:t>Attack Example #1 (The Known)</a:t>
            </a:r>
          </a:p>
          <a:p>
            <a:r>
              <a:rPr lang="en-US" dirty="0" smtClean="0"/>
              <a:t>Attack Example #2 (The Unknown)</a:t>
            </a:r>
          </a:p>
          <a:p>
            <a:r>
              <a:rPr lang="en-US" dirty="0" smtClean="0"/>
              <a:t>Prevention</a:t>
            </a:r>
          </a:p>
          <a:p>
            <a:r>
              <a:rPr lang="en-US" dirty="0" smtClean="0"/>
              <a:t>Questions</a:t>
            </a:r>
          </a:p>
          <a:p>
            <a:pPr marL="0" indent="0">
              <a:buNone/>
            </a:pPr>
            <a:endParaRPr lang="en-US" dirty="0" smtClean="0"/>
          </a:p>
          <a:p>
            <a:endParaRPr lang="en-US" dirty="0" smtClean="0"/>
          </a:p>
          <a:p>
            <a:pPr marL="0" indent="0">
              <a:buNone/>
            </a:pPr>
            <a:endParaRPr lang="en-US" dirty="0" smtClean="0"/>
          </a:p>
          <a:p>
            <a:endParaRPr lang="en-US" dirty="0" smtClean="0"/>
          </a:p>
          <a:p>
            <a:pPr marL="0" indent="0">
              <a:buNone/>
            </a:pPr>
            <a:endParaRPr lang="en-US" dirty="0"/>
          </a:p>
        </p:txBody>
      </p:sp>
      <p:sp>
        <p:nvSpPr>
          <p:cNvPr id="8" name="Slide Number Placeholder 7"/>
          <p:cNvSpPr>
            <a:spLocks noGrp="1"/>
          </p:cNvSpPr>
          <p:nvPr>
            <p:ph type="sldNum" sz="quarter" idx="12"/>
          </p:nvPr>
        </p:nvSpPr>
        <p:spPr/>
        <p:txBody>
          <a:bodyPr/>
          <a:lstStyle/>
          <a:p>
            <a:fld id="{027CC8FC-DC84-4CE8-AADD-ED05D9A2A54F}" type="slidenum">
              <a:rPr lang="en-US" smtClean="0"/>
              <a:pPr/>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0"/>
          </p:nvPr>
        </p:nvSpPr>
        <p:spPr/>
        <p:txBody>
          <a:bodyPr/>
          <a:lstStyle/>
          <a:p>
            <a:fld id="{027CC8FC-DC84-4CE8-AADD-ED05D9A2A54F}" type="slidenum">
              <a:rPr lang="en-US" smtClean="0"/>
              <a:pPr/>
              <a:t>30</a:t>
            </a:fld>
            <a:endParaRPr lang="en-US"/>
          </a:p>
        </p:txBody>
      </p:sp>
      <p:sp>
        <p:nvSpPr>
          <p:cNvPr id="6" name="Content Placeholder 5"/>
          <p:cNvSpPr>
            <a:spLocks noGrp="1"/>
          </p:cNvSpPr>
          <p:nvPr>
            <p:ph idx="13"/>
          </p:nvPr>
        </p:nvSpPr>
        <p:spPr>
          <a:xfrm>
            <a:off x="993367" y="1762130"/>
            <a:ext cx="7221444" cy="1707696"/>
          </a:xfrm>
        </p:spPr>
        <p:txBody>
          <a:bodyPr/>
          <a:lstStyle/>
          <a:p>
            <a:r>
              <a:rPr lang="en-US" dirty="0" smtClean="0"/>
              <a:t>“</a:t>
            </a:r>
            <a:r>
              <a:rPr lang="en-US" i="1" dirty="0" smtClean="0"/>
              <a:t>Let me Show You”</a:t>
            </a:r>
            <a:endParaRPr lang="en-US" dirty="0"/>
          </a:p>
        </p:txBody>
      </p:sp>
    </p:spTree>
    <p:extLst>
      <p:ext uri="{BB962C8B-B14F-4D97-AF65-F5344CB8AC3E}">
        <p14:creationId xmlns:p14="http://schemas.microsoft.com/office/powerpoint/2010/main" val="736640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31</a:t>
            </a:fld>
            <a:endParaRPr lang="en-US"/>
          </a:p>
        </p:txBody>
      </p:sp>
      <p:sp>
        <p:nvSpPr>
          <p:cNvPr id="5" name="Right Arrow 4"/>
          <p:cNvSpPr/>
          <p:nvPr/>
        </p:nvSpPr>
        <p:spPr>
          <a:xfrm>
            <a:off x="1689100" y="22352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pic>
        <p:nvPicPr>
          <p:cNvPr id="10" name="Picture 9" descr="attacker,-general-black-2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pic>
        <p:nvPicPr>
          <p:cNvPr id="12" name="Picture 11"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788" y="2172867"/>
            <a:ext cx="1061512" cy="970524"/>
          </a:xfrm>
          <a:prstGeom prst="rect">
            <a:avLst/>
          </a:prstGeom>
          <a:noFill/>
        </p:spPr>
      </p:pic>
      <p:sp>
        <p:nvSpPr>
          <p:cNvPr id="13" name="TextBox 12"/>
          <p:cNvSpPr txBox="1"/>
          <p:nvPr/>
        </p:nvSpPr>
        <p:spPr>
          <a:xfrm>
            <a:off x="5473700" y="1117600"/>
            <a:ext cx="17399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5370" y="2126163"/>
            <a:ext cx="1079517" cy="817349"/>
          </a:xfrm>
          <a:prstGeom prst="rect">
            <a:avLst/>
          </a:prstGeom>
        </p:spPr>
      </p:pic>
      <p:sp>
        <p:nvSpPr>
          <p:cNvPr id="16" name="TextBox 15"/>
          <p:cNvSpPr txBox="1"/>
          <p:nvPr/>
        </p:nvSpPr>
        <p:spPr>
          <a:xfrm>
            <a:off x="2758172"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432300" y="21844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spTree>
    <p:extLst>
      <p:ext uri="{BB962C8B-B14F-4D97-AF65-F5344CB8AC3E}">
        <p14:creationId xmlns:p14="http://schemas.microsoft.com/office/powerpoint/2010/main" val="114091306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32</a:t>
            </a:fld>
            <a:endParaRPr lang="en-US"/>
          </a:p>
        </p:txBody>
      </p:sp>
      <p:sp>
        <p:nvSpPr>
          <p:cNvPr id="5" name="Right Arrow 4"/>
          <p:cNvSpPr/>
          <p:nvPr/>
        </p:nvSpPr>
        <p:spPr>
          <a:xfrm>
            <a:off x="1689100" y="22352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sp>
        <p:nvSpPr>
          <p:cNvPr id="13" name="TextBox 12"/>
          <p:cNvSpPr txBox="1"/>
          <p:nvPr/>
        </p:nvSpPr>
        <p:spPr>
          <a:xfrm>
            <a:off x="5029200" y="1175087"/>
            <a:ext cx="19050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883" y="2126163"/>
            <a:ext cx="1079517" cy="817349"/>
          </a:xfrm>
          <a:prstGeom prst="rect">
            <a:avLst/>
          </a:prstGeom>
        </p:spPr>
      </p:pic>
      <p:sp>
        <p:nvSpPr>
          <p:cNvPr id="16" name="TextBox 15"/>
          <p:cNvSpPr txBox="1"/>
          <p:nvPr/>
        </p:nvSpPr>
        <p:spPr>
          <a:xfrm>
            <a:off x="2631173"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191000" y="21844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cxnSp>
        <p:nvCxnSpPr>
          <p:cNvPr id="22" name="Straight Arrow Connector 21"/>
          <p:cNvCxnSpPr/>
          <p:nvPr/>
        </p:nvCxnSpPr>
        <p:spPr>
          <a:xfrm>
            <a:off x="1752600" y="3149600"/>
            <a:ext cx="3581400" cy="317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514600"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3119441"/>
            <a:ext cx="550575" cy="550629"/>
          </a:xfrm>
          <a:prstGeom prst="rect">
            <a:avLst/>
          </a:prstGeom>
        </p:spPr>
      </p:pic>
      <p:sp>
        <p:nvSpPr>
          <p:cNvPr id="26" name="TextBox 25"/>
          <p:cNvSpPr txBox="1"/>
          <p:nvPr/>
        </p:nvSpPr>
        <p:spPr>
          <a:xfrm>
            <a:off x="4953000" y="3632200"/>
            <a:ext cx="1562100" cy="584776"/>
          </a:xfrm>
          <a:prstGeom prst="rect">
            <a:avLst/>
          </a:prstGeom>
          <a:noFill/>
        </p:spPr>
        <p:txBody>
          <a:bodyPr vert="horz" wrap="square" rtlCol="0">
            <a:spAutoFit/>
          </a:bodyPr>
          <a:lstStyle/>
          <a:p>
            <a:pPr algn="ctr"/>
            <a:r>
              <a:rPr lang="en-US" b="1" dirty="0" smtClean="0"/>
              <a:t>Splunk </a:t>
            </a:r>
            <a:r>
              <a:rPr lang="en-US" b="1" dirty="0" smtClean="0"/>
              <a:t>Forwarder</a:t>
            </a:r>
            <a:endParaRPr lang="en-US" b="1" dirty="0"/>
          </a:p>
        </p:txBody>
      </p:sp>
      <p:pic>
        <p:nvPicPr>
          <p:cNvPr id="20" name="Picture 19" descr="laptop-blac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0" y="2172867"/>
            <a:ext cx="1061512" cy="970524"/>
          </a:xfrm>
          <a:prstGeom prst="rect">
            <a:avLst/>
          </a:prstGeom>
          <a:noFill/>
          <a:effectLst>
            <a:glow rad="101600">
              <a:srgbClr val="FF0000">
                <a:alpha val="75000"/>
              </a:srgbClr>
            </a:glow>
          </a:effectLst>
        </p:spPr>
      </p:pic>
      <p:sp>
        <p:nvSpPr>
          <p:cNvPr id="29" name="TextBox 28"/>
          <p:cNvSpPr txBox="1"/>
          <p:nvPr/>
        </p:nvSpPr>
        <p:spPr>
          <a:xfrm>
            <a:off x="7855386" y="4356100"/>
            <a:ext cx="1314014" cy="400110"/>
          </a:xfrm>
          <a:prstGeom prst="rect">
            <a:avLst/>
          </a:prstGeom>
          <a:noFill/>
        </p:spPr>
        <p:txBody>
          <a:bodyPr wrap="square" rtlCol="0">
            <a:spAutoFit/>
          </a:bodyPr>
          <a:lstStyle/>
          <a:p>
            <a:pPr algn="ctr"/>
            <a:r>
              <a:rPr lang="en-US" sz="2000" b="1" dirty="0" smtClean="0">
                <a:solidFill>
                  <a:schemeClr val="bg1"/>
                </a:solidFill>
              </a:rPr>
              <a:t>Mitigate</a:t>
            </a:r>
            <a:endParaRPr lang="en-US" sz="2000" b="1" dirty="0">
              <a:solidFill>
                <a:schemeClr val="bg1"/>
              </a:solidFill>
            </a:endParaRPr>
          </a:p>
        </p:txBody>
      </p:sp>
    </p:spTree>
    <p:extLst>
      <p:ext uri="{BB962C8B-B14F-4D97-AF65-F5344CB8AC3E}">
        <p14:creationId xmlns:p14="http://schemas.microsoft.com/office/powerpoint/2010/main" val="8554418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33</a:t>
            </a:fld>
            <a:endParaRPr lang="en-US"/>
          </a:p>
        </p:txBody>
      </p:sp>
      <p:sp>
        <p:nvSpPr>
          <p:cNvPr id="5" name="Right Arrow 4"/>
          <p:cNvSpPr/>
          <p:nvPr/>
        </p:nvSpPr>
        <p:spPr>
          <a:xfrm>
            <a:off x="1689100" y="22352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sp>
        <p:nvSpPr>
          <p:cNvPr id="11" name="Left-Right Arrow 10"/>
          <p:cNvSpPr/>
          <p:nvPr/>
        </p:nvSpPr>
        <p:spPr>
          <a:xfrm>
            <a:off x="6553200" y="2095500"/>
            <a:ext cx="1511300" cy="876300"/>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TextBox 12"/>
          <p:cNvSpPr txBox="1"/>
          <p:nvPr/>
        </p:nvSpPr>
        <p:spPr>
          <a:xfrm>
            <a:off x="5029200" y="1175087"/>
            <a:ext cx="19050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sp>
        <p:nvSpPr>
          <p:cNvPr id="14" name="TextBox 13"/>
          <p:cNvSpPr txBox="1"/>
          <p:nvPr/>
        </p:nvSpPr>
        <p:spPr>
          <a:xfrm>
            <a:off x="6362700" y="2343150"/>
            <a:ext cx="1905000" cy="338554"/>
          </a:xfrm>
          <a:prstGeom prst="rect">
            <a:avLst/>
          </a:prstGeom>
          <a:noFill/>
        </p:spPr>
        <p:txBody>
          <a:bodyPr vert="horz" wrap="square" rtlCol="0">
            <a:spAutoFit/>
          </a:bodyPr>
          <a:lstStyle/>
          <a:p>
            <a:pPr algn="ctr"/>
            <a:r>
              <a:rPr lang="en-US" b="1" dirty="0" smtClean="0"/>
              <a:t>Endpoint logs</a:t>
            </a:r>
            <a:endParaRPr lang="en-US"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883" y="2126163"/>
            <a:ext cx="1079517" cy="817349"/>
          </a:xfrm>
          <a:prstGeom prst="rect">
            <a:avLst/>
          </a:prstGeom>
        </p:spPr>
      </p:pic>
      <p:sp>
        <p:nvSpPr>
          <p:cNvPr id="16" name="TextBox 15"/>
          <p:cNvSpPr txBox="1"/>
          <p:nvPr/>
        </p:nvSpPr>
        <p:spPr>
          <a:xfrm>
            <a:off x="2631173"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191000" y="21844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cxnSp>
        <p:nvCxnSpPr>
          <p:cNvPr id="22" name="Straight Arrow Connector 21"/>
          <p:cNvCxnSpPr/>
          <p:nvPr/>
        </p:nvCxnSpPr>
        <p:spPr>
          <a:xfrm>
            <a:off x="1752600" y="3149600"/>
            <a:ext cx="3581400" cy="317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514600"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3119441"/>
            <a:ext cx="550575" cy="550629"/>
          </a:xfrm>
          <a:prstGeom prst="rect">
            <a:avLst/>
          </a:prstGeom>
        </p:spPr>
      </p:pic>
      <p:pic>
        <p:nvPicPr>
          <p:cNvPr id="25" name="Picture 24" descr="es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9218" y="2109241"/>
            <a:ext cx="928582" cy="913359"/>
          </a:xfrm>
          <a:prstGeom prst="rect">
            <a:avLst/>
          </a:prstGeom>
        </p:spPr>
      </p:pic>
      <p:sp>
        <p:nvSpPr>
          <p:cNvPr id="26" name="TextBox 25"/>
          <p:cNvSpPr txBox="1"/>
          <p:nvPr/>
        </p:nvSpPr>
        <p:spPr>
          <a:xfrm>
            <a:off x="4953000" y="3632200"/>
            <a:ext cx="1562100" cy="584776"/>
          </a:xfrm>
          <a:prstGeom prst="rect">
            <a:avLst/>
          </a:prstGeom>
          <a:noFill/>
        </p:spPr>
        <p:txBody>
          <a:bodyPr vert="horz" wrap="square" rtlCol="0">
            <a:spAutoFit/>
          </a:bodyPr>
          <a:lstStyle/>
          <a:p>
            <a:pPr algn="ctr"/>
            <a:r>
              <a:rPr lang="en-US" b="1" dirty="0" smtClean="0"/>
              <a:t>Splunk </a:t>
            </a:r>
            <a:r>
              <a:rPr lang="en-US" b="1" dirty="0" smtClean="0"/>
              <a:t>Forwarder</a:t>
            </a:r>
            <a:endParaRPr lang="en-US" b="1" dirty="0"/>
          </a:p>
        </p:txBody>
      </p:sp>
      <p:pic>
        <p:nvPicPr>
          <p:cNvPr id="20" name="Picture 19" descr="laptop-black-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172867"/>
            <a:ext cx="1061512" cy="970524"/>
          </a:xfrm>
          <a:prstGeom prst="rect">
            <a:avLst/>
          </a:prstGeom>
          <a:noFill/>
          <a:effectLst>
            <a:glow rad="101600">
              <a:srgbClr val="FF0000">
                <a:alpha val="75000"/>
              </a:srgbClr>
            </a:glow>
          </a:effectLst>
        </p:spPr>
      </p:pic>
      <p:sp>
        <p:nvSpPr>
          <p:cNvPr id="29" name="TextBox 28"/>
          <p:cNvSpPr txBox="1"/>
          <p:nvPr/>
        </p:nvSpPr>
        <p:spPr>
          <a:xfrm>
            <a:off x="7855386" y="4356100"/>
            <a:ext cx="1314014" cy="400110"/>
          </a:xfrm>
          <a:prstGeom prst="rect">
            <a:avLst/>
          </a:prstGeom>
          <a:noFill/>
        </p:spPr>
        <p:txBody>
          <a:bodyPr wrap="square" rtlCol="0">
            <a:spAutoFit/>
          </a:bodyPr>
          <a:lstStyle/>
          <a:p>
            <a:pPr algn="ctr"/>
            <a:r>
              <a:rPr lang="en-US" sz="2000" b="1" dirty="0" smtClean="0">
                <a:solidFill>
                  <a:schemeClr val="bg1"/>
                </a:solidFill>
              </a:rPr>
              <a:t>Mitigate</a:t>
            </a:r>
            <a:endParaRPr lang="en-US" sz="2000" b="1" dirty="0">
              <a:solidFill>
                <a:schemeClr val="bg1"/>
              </a:solidFill>
            </a:endParaRPr>
          </a:p>
        </p:txBody>
      </p:sp>
    </p:spTree>
    <p:extLst>
      <p:ext uri="{BB962C8B-B14F-4D97-AF65-F5344CB8AC3E}">
        <p14:creationId xmlns:p14="http://schemas.microsoft.com/office/powerpoint/2010/main" val="17086897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34</a:t>
            </a:fld>
            <a:endParaRPr lang="en-US"/>
          </a:p>
        </p:txBody>
      </p:sp>
      <p:sp>
        <p:nvSpPr>
          <p:cNvPr id="5" name="Right Arrow 4"/>
          <p:cNvSpPr/>
          <p:nvPr/>
        </p:nvSpPr>
        <p:spPr>
          <a:xfrm>
            <a:off x="1689100" y="22352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sp>
        <p:nvSpPr>
          <p:cNvPr id="11" name="Left-Right Arrow 10"/>
          <p:cNvSpPr/>
          <p:nvPr/>
        </p:nvSpPr>
        <p:spPr>
          <a:xfrm>
            <a:off x="6553200" y="2095500"/>
            <a:ext cx="1511300" cy="876300"/>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TextBox 12"/>
          <p:cNvSpPr txBox="1"/>
          <p:nvPr/>
        </p:nvSpPr>
        <p:spPr>
          <a:xfrm>
            <a:off x="5029200" y="1175087"/>
            <a:ext cx="19050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sp>
        <p:nvSpPr>
          <p:cNvPr id="14" name="TextBox 13"/>
          <p:cNvSpPr txBox="1"/>
          <p:nvPr/>
        </p:nvSpPr>
        <p:spPr>
          <a:xfrm>
            <a:off x="6362700" y="2343150"/>
            <a:ext cx="1905000" cy="338554"/>
          </a:xfrm>
          <a:prstGeom prst="rect">
            <a:avLst/>
          </a:prstGeom>
          <a:noFill/>
        </p:spPr>
        <p:txBody>
          <a:bodyPr vert="horz" wrap="square" rtlCol="0">
            <a:spAutoFit/>
          </a:bodyPr>
          <a:lstStyle/>
          <a:p>
            <a:pPr algn="ctr"/>
            <a:r>
              <a:rPr lang="en-US" b="1" dirty="0" smtClean="0"/>
              <a:t>Endpoint logs</a:t>
            </a:r>
            <a:endParaRPr lang="en-US"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883" y="2126163"/>
            <a:ext cx="1079517" cy="817349"/>
          </a:xfrm>
          <a:prstGeom prst="rect">
            <a:avLst/>
          </a:prstGeom>
        </p:spPr>
      </p:pic>
      <p:sp>
        <p:nvSpPr>
          <p:cNvPr id="16" name="TextBox 15"/>
          <p:cNvSpPr txBox="1"/>
          <p:nvPr/>
        </p:nvSpPr>
        <p:spPr>
          <a:xfrm>
            <a:off x="2631173"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191000" y="21844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cxnSp>
        <p:nvCxnSpPr>
          <p:cNvPr id="22" name="Straight Arrow Connector 21"/>
          <p:cNvCxnSpPr/>
          <p:nvPr/>
        </p:nvCxnSpPr>
        <p:spPr>
          <a:xfrm>
            <a:off x="1752600" y="3149600"/>
            <a:ext cx="3581400" cy="317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514600"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3119441"/>
            <a:ext cx="550575" cy="550629"/>
          </a:xfrm>
          <a:prstGeom prst="rect">
            <a:avLst/>
          </a:prstGeom>
        </p:spPr>
      </p:pic>
      <p:pic>
        <p:nvPicPr>
          <p:cNvPr id="25" name="Picture 24" descr="es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9218" y="2109241"/>
            <a:ext cx="928582" cy="913359"/>
          </a:xfrm>
          <a:prstGeom prst="rect">
            <a:avLst/>
          </a:prstGeom>
        </p:spPr>
      </p:pic>
      <p:sp>
        <p:nvSpPr>
          <p:cNvPr id="26" name="TextBox 25"/>
          <p:cNvSpPr txBox="1"/>
          <p:nvPr/>
        </p:nvSpPr>
        <p:spPr>
          <a:xfrm>
            <a:off x="4953000" y="3632200"/>
            <a:ext cx="1562100" cy="584776"/>
          </a:xfrm>
          <a:prstGeom prst="rect">
            <a:avLst/>
          </a:prstGeom>
          <a:noFill/>
        </p:spPr>
        <p:txBody>
          <a:bodyPr vert="horz" wrap="square" rtlCol="0">
            <a:spAutoFit/>
          </a:bodyPr>
          <a:lstStyle/>
          <a:p>
            <a:pPr algn="ctr"/>
            <a:r>
              <a:rPr lang="en-US" b="1" dirty="0" smtClean="0"/>
              <a:t>Splunk </a:t>
            </a:r>
            <a:r>
              <a:rPr lang="en-US" b="1" dirty="0" smtClean="0"/>
              <a:t>Forwarder</a:t>
            </a:r>
            <a:endParaRPr lang="en-US" b="1" dirty="0"/>
          </a:p>
        </p:txBody>
      </p:sp>
      <p:pic>
        <p:nvPicPr>
          <p:cNvPr id="20" name="Picture 19" descr="laptop-black-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172867"/>
            <a:ext cx="1061512" cy="970524"/>
          </a:xfrm>
          <a:prstGeom prst="rect">
            <a:avLst/>
          </a:prstGeom>
          <a:noFill/>
          <a:effectLst>
            <a:glow rad="101600">
              <a:srgbClr val="FF0000">
                <a:alpha val="75000"/>
              </a:srgbClr>
            </a:glow>
          </a:effectLst>
        </p:spPr>
      </p:pic>
      <p:sp>
        <p:nvSpPr>
          <p:cNvPr id="21" name="Curved Right Arrow 20"/>
          <p:cNvSpPr/>
          <p:nvPr/>
        </p:nvSpPr>
        <p:spPr>
          <a:xfrm rot="16200000">
            <a:off x="82931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7581901" y="3727450"/>
            <a:ext cx="1650999" cy="584776"/>
          </a:xfrm>
          <a:prstGeom prst="rect">
            <a:avLst/>
          </a:prstGeom>
          <a:noFill/>
        </p:spPr>
        <p:txBody>
          <a:bodyPr wrap="square" rtlCol="0">
            <a:spAutoFit/>
          </a:bodyPr>
          <a:lstStyle/>
          <a:p>
            <a:pPr algn="ctr"/>
            <a:r>
              <a:rPr lang="en-US" b="1" dirty="0" smtClean="0"/>
              <a:t>Registry Key with </a:t>
            </a:r>
            <a:br>
              <a:rPr lang="en-US" b="1" dirty="0" smtClean="0"/>
            </a:br>
            <a:r>
              <a:rPr lang="en-US" b="1" dirty="0" smtClean="0"/>
              <a:t>VB script</a:t>
            </a:r>
            <a:endParaRPr lang="en-US" b="1" dirty="0"/>
          </a:p>
        </p:txBody>
      </p:sp>
      <p:sp>
        <p:nvSpPr>
          <p:cNvPr id="29" name="TextBox 28"/>
          <p:cNvSpPr txBox="1"/>
          <p:nvPr/>
        </p:nvSpPr>
        <p:spPr>
          <a:xfrm>
            <a:off x="7855386" y="4356100"/>
            <a:ext cx="1314014" cy="400110"/>
          </a:xfrm>
          <a:prstGeom prst="rect">
            <a:avLst/>
          </a:prstGeom>
          <a:noFill/>
        </p:spPr>
        <p:txBody>
          <a:bodyPr wrap="square" rtlCol="0">
            <a:spAutoFit/>
          </a:bodyPr>
          <a:lstStyle/>
          <a:p>
            <a:pPr algn="ctr"/>
            <a:r>
              <a:rPr lang="en-US" sz="2000" b="1" dirty="0" smtClean="0">
                <a:solidFill>
                  <a:schemeClr val="bg1"/>
                </a:solidFill>
              </a:rPr>
              <a:t>Mitigate</a:t>
            </a:r>
            <a:endParaRPr lang="en-US" sz="2000" b="1" dirty="0">
              <a:solidFill>
                <a:schemeClr val="bg1"/>
              </a:solidFill>
            </a:endParaRPr>
          </a:p>
        </p:txBody>
      </p:sp>
    </p:spTree>
    <p:extLst>
      <p:ext uri="{BB962C8B-B14F-4D97-AF65-F5344CB8AC3E}">
        <p14:creationId xmlns:p14="http://schemas.microsoft.com/office/powerpoint/2010/main" val="8554418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Scenario #2</a:t>
            </a:r>
            <a:endParaRPr lang="en-US" dirty="0"/>
          </a:p>
        </p:txBody>
      </p:sp>
      <p:sp>
        <p:nvSpPr>
          <p:cNvPr id="4" name="Slide Number Placeholder 3"/>
          <p:cNvSpPr>
            <a:spLocks noGrp="1"/>
          </p:cNvSpPr>
          <p:nvPr>
            <p:ph type="sldNum" sz="quarter" idx="12"/>
          </p:nvPr>
        </p:nvSpPr>
        <p:spPr/>
        <p:txBody>
          <a:bodyPr/>
          <a:lstStyle/>
          <a:p>
            <a:fld id="{027CC8FC-DC84-4CE8-AADD-ED05D9A2A54F}" type="slidenum">
              <a:rPr lang="en-US" smtClean="0"/>
              <a:pPr/>
              <a:t>35</a:t>
            </a:fld>
            <a:endParaRPr lang="en-US"/>
          </a:p>
        </p:txBody>
      </p:sp>
      <p:sp>
        <p:nvSpPr>
          <p:cNvPr id="5" name="Right Arrow 4"/>
          <p:cNvSpPr/>
          <p:nvPr/>
        </p:nvSpPr>
        <p:spPr>
          <a:xfrm>
            <a:off x="1689100" y="22352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pic>
        <p:nvPicPr>
          <p:cNvPr id="10" name="Picture 9" descr="attacker,-general-black-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1911350"/>
            <a:ext cx="1093694" cy="1162050"/>
          </a:xfrm>
          <a:prstGeom prst="rect">
            <a:avLst/>
          </a:prstGeom>
          <a:effectLst>
            <a:glow rad="101600">
              <a:srgbClr val="FF0000">
                <a:alpha val="75000"/>
              </a:srgbClr>
            </a:glow>
          </a:effectLst>
        </p:spPr>
      </p:pic>
      <p:sp>
        <p:nvSpPr>
          <p:cNvPr id="11" name="Left-Right Arrow 10"/>
          <p:cNvSpPr/>
          <p:nvPr/>
        </p:nvSpPr>
        <p:spPr>
          <a:xfrm>
            <a:off x="6553200" y="2095500"/>
            <a:ext cx="1511300" cy="876300"/>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TextBox 12"/>
          <p:cNvSpPr txBox="1"/>
          <p:nvPr/>
        </p:nvSpPr>
        <p:spPr>
          <a:xfrm>
            <a:off x="5029200" y="1175087"/>
            <a:ext cx="1905000" cy="1015663"/>
          </a:xfrm>
          <a:prstGeom prst="rect">
            <a:avLst/>
          </a:prstGeom>
          <a:noFill/>
        </p:spPr>
        <p:txBody>
          <a:bodyPr wrap="square" rtlCol="0">
            <a:spAutoFit/>
          </a:bodyPr>
          <a:lstStyle/>
          <a:p>
            <a:pPr algn="ctr"/>
            <a:r>
              <a:rPr lang="en-US" sz="2000" b="1" dirty="0" smtClean="0"/>
              <a:t>Running Vulnerable Service</a:t>
            </a:r>
            <a:endParaRPr lang="en-US" sz="2000" b="1" dirty="0"/>
          </a:p>
        </p:txBody>
      </p:sp>
      <p:sp>
        <p:nvSpPr>
          <p:cNvPr id="14" name="TextBox 13"/>
          <p:cNvSpPr txBox="1"/>
          <p:nvPr/>
        </p:nvSpPr>
        <p:spPr>
          <a:xfrm>
            <a:off x="6362700" y="2343150"/>
            <a:ext cx="1905000" cy="338554"/>
          </a:xfrm>
          <a:prstGeom prst="rect">
            <a:avLst/>
          </a:prstGeom>
          <a:noFill/>
        </p:spPr>
        <p:txBody>
          <a:bodyPr vert="horz" wrap="square" rtlCol="0">
            <a:spAutoFit/>
          </a:bodyPr>
          <a:lstStyle/>
          <a:p>
            <a:pPr algn="ctr"/>
            <a:r>
              <a:rPr lang="en-US" b="1" dirty="0" smtClean="0"/>
              <a:t>Endpoint logs</a:t>
            </a:r>
            <a:endParaRPr lang="en-US" b="1" dirty="0"/>
          </a:p>
        </p:txBody>
      </p:sp>
      <p:pic>
        <p:nvPicPr>
          <p:cNvPr id="15" name="Picture 14" descr="firewall-re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883" y="2126163"/>
            <a:ext cx="1079517" cy="817349"/>
          </a:xfrm>
          <a:prstGeom prst="rect">
            <a:avLst/>
          </a:prstGeom>
        </p:spPr>
      </p:pic>
      <p:sp>
        <p:nvSpPr>
          <p:cNvPr id="16" name="TextBox 15"/>
          <p:cNvSpPr txBox="1"/>
          <p:nvPr/>
        </p:nvSpPr>
        <p:spPr>
          <a:xfrm>
            <a:off x="2631173" y="1714500"/>
            <a:ext cx="1483627" cy="400110"/>
          </a:xfrm>
          <a:prstGeom prst="rect">
            <a:avLst/>
          </a:prstGeom>
          <a:noFill/>
        </p:spPr>
        <p:txBody>
          <a:bodyPr wrap="square" rtlCol="0">
            <a:spAutoFit/>
          </a:bodyPr>
          <a:lstStyle/>
          <a:p>
            <a:pPr algn="ctr"/>
            <a:r>
              <a:rPr lang="en-US" sz="2000" b="1" dirty="0" smtClean="0"/>
              <a:t>Layer 7 FW</a:t>
            </a:r>
            <a:endParaRPr lang="en-US" sz="2000" b="1" dirty="0"/>
          </a:p>
        </p:txBody>
      </p:sp>
      <p:sp>
        <p:nvSpPr>
          <p:cNvPr id="3" name="TextBox 2"/>
          <p:cNvSpPr txBox="1"/>
          <p:nvPr/>
        </p:nvSpPr>
        <p:spPr>
          <a:xfrm>
            <a:off x="304800" y="3213100"/>
            <a:ext cx="1181100" cy="338554"/>
          </a:xfrm>
          <a:prstGeom prst="rect">
            <a:avLst/>
          </a:prstGeom>
          <a:noFill/>
        </p:spPr>
        <p:txBody>
          <a:bodyPr wrap="square" rtlCol="0">
            <a:spAutoFit/>
          </a:bodyPr>
          <a:lstStyle/>
          <a:p>
            <a:r>
              <a:rPr lang="en-US" dirty="0" smtClean="0"/>
              <a:t>Metasploit</a:t>
            </a:r>
            <a:endParaRPr lang="en-US" dirty="0"/>
          </a:p>
        </p:txBody>
      </p:sp>
      <p:sp>
        <p:nvSpPr>
          <p:cNvPr id="19" name="Right Arrow 18"/>
          <p:cNvSpPr/>
          <p:nvPr/>
        </p:nvSpPr>
        <p:spPr>
          <a:xfrm>
            <a:off x="4191000" y="2184400"/>
            <a:ext cx="1117600" cy="673100"/>
          </a:xfrm>
          <a:prstGeom prst="rightArrow">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1" dirty="0" smtClean="0"/>
              <a:t>exploit</a:t>
            </a:r>
            <a:endParaRPr lang="en-US" b="1" dirty="0"/>
          </a:p>
        </p:txBody>
      </p:sp>
      <p:cxnSp>
        <p:nvCxnSpPr>
          <p:cNvPr id="22" name="Straight Arrow Connector 21"/>
          <p:cNvCxnSpPr/>
          <p:nvPr/>
        </p:nvCxnSpPr>
        <p:spPr>
          <a:xfrm>
            <a:off x="1752600" y="3149600"/>
            <a:ext cx="3581400" cy="317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514600" y="3136900"/>
            <a:ext cx="2372628" cy="400110"/>
          </a:xfrm>
          <a:prstGeom prst="rect">
            <a:avLst/>
          </a:prstGeom>
          <a:noFill/>
        </p:spPr>
        <p:txBody>
          <a:bodyPr wrap="square" rtlCol="0">
            <a:spAutoFit/>
          </a:bodyPr>
          <a:lstStyle/>
          <a:p>
            <a:pPr algn="ctr"/>
            <a:r>
              <a:rPr lang="en-US" sz="2000" b="1" dirty="0" smtClean="0"/>
              <a:t>Setup Persistence</a:t>
            </a:r>
            <a:endParaRPr lang="en-US" sz="2000" b="1" dirty="0"/>
          </a:p>
        </p:txBody>
      </p:sp>
      <p:pic>
        <p:nvPicPr>
          <p:cNvPr id="24" name="Picture 23" descr="forwarder-blac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3119441"/>
            <a:ext cx="550575" cy="550629"/>
          </a:xfrm>
          <a:prstGeom prst="rect">
            <a:avLst/>
          </a:prstGeom>
        </p:spPr>
      </p:pic>
      <p:pic>
        <p:nvPicPr>
          <p:cNvPr id="25" name="Picture 24" descr="es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9218" y="2109241"/>
            <a:ext cx="928582" cy="913359"/>
          </a:xfrm>
          <a:prstGeom prst="rect">
            <a:avLst/>
          </a:prstGeom>
        </p:spPr>
      </p:pic>
      <p:sp>
        <p:nvSpPr>
          <p:cNvPr id="26" name="TextBox 25"/>
          <p:cNvSpPr txBox="1"/>
          <p:nvPr/>
        </p:nvSpPr>
        <p:spPr>
          <a:xfrm>
            <a:off x="4953000" y="3632200"/>
            <a:ext cx="1562100" cy="584776"/>
          </a:xfrm>
          <a:prstGeom prst="rect">
            <a:avLst/>
          </a:prstGeom>
          <a:noFill/>
        </p:spPr>
        <p:txBody>
          <a:bodyPr vert="horz" wrap="square" rtlCol="0">
            <a:spAutoFit/>
          </a:bodyPr>
          <a:lstStyle/>
          <a:p>
            <a:pPr algn="ctr"/>
            <a:r>
              <a:rPr lang="en-US" b="1" dirty="0" smtClean="0"/>
              <a:t>Splunk </a:t>
            </a:r>
            <a:r>
              <a:rPr lang="en-US" b="1" dirty="0" smtClean="0"/>
              <a:t>Forwarder</a:t>
            </a:r>
            <a:endParaRPr lang="en-US" b="1" dirty="0"/>
          </a:p>
        </p:txBody>
      </p:sp>
      <p:pic>
        <p:nvPicPr>
          <p:cNvPr id="20" name="Picture 19" descr="laptop-black-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172867"/>
            <a:ext cx="1061512" cy="970524"/>
          </a:xfrm>
          <a:prstGeom prst="rect">
            <a:avLst/>
          </a:prstGeom>
          <a:noFill/>
          <a:effectLst>
            <a:glow rad="101600">
              <a:srgbClr val="FF0000">
                <a:alpha val="75000"/>
              </a:srgbClr>
            </a:glow>
          </a:effectLst>
        </p:spPr>
      </p:pic>
      <p:sp>
        <p:nvSpPr>
          <p:cNvPr id="21" name="Curved Right Arrow 20"/>
          <p:cNvSpPr/>
          <p:nvPr/>
        </p:nvSpPr>
        <p:spPr>
          <a:xfrm rot="16200000">
            <a:off x="8293100" y="2933700"/>
            <a:ext cx="685800" cy="1016000"/>
          </a:xfrm>
          <a:prstGeom prst="curved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7581901" y="3727450"/>
            <a:ext cx="1650999" cy="584776"/>
          </a:xfrm>
          <a:prstGeom prst="rect">
            <a:avLst/>
          </a:prstGeom>
          <a:noFill/>
        </p:spPr>
        <p:txBody>
          <a:bodyPr wrap="square" rtlCol="0">
            <a:spAutoFit/>
          </a:bodyPr>
          <a:lstStyle/>
          <a:p>
            <a:pPr algn="ctr"/>
            <a:r>
              <a:rPr lang="en-US" b="1" dirty="0" smtClean="0"/>
              <a:t>Registry Key with </a:t>
            </a:r>
            <a:br>
              <a:rPr lang="en-US" b="1" dirty="0" smtClean="0"/>
            </a:br>
            <a:r>
              <a:rPr lang="en-US" b="1" dirty="0" smtClean="0"/>
              <a:t>VB Script</a:t>
            </a:r>
            <a:endParaRPr lang="en-US" b="1" dirty="0"/>
          </a:p>
        </p:txBody>
      </p:sp>
      <p:sp>
        <p:nvSpPr>
          <p:cNvPr id="28" name="Bent-Up Arrow 27"/>
          <p:cNvSpPr/>
          <p:nvPr/>
        </p:nvSpPr>
        <p:spPr>
          <a:xfrm rot="10800000" flipV="1">
            <a:off x="6248400" y="3340100"/>
            <a:ext cx="2895600" cy="1371600"/>
          </a:xfrm>
          <a:prstGeom prst="bentUpArrow">
            <a:avLst>
              <a:gd name="adj1" fmla="val 19445"/>
              <a:gd name="adj2" fmla="val 17941"/>
              <a:gd name="adj3" fmla="val 25926"/>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9" name="TextBox 28"/>
          <p:cNvSpPr txBox="1"/>
          <p:nvPr/>
        </p:nvSpPr>
        <p:spPr>
          <a:xfrm>
            <a:off x="7855386" y="4356100"/>
            <a:ext cx="1314014" cy="400110"/>
          </a:xfrm>
          <a:prstGeom prst="rect">
            <a:avLst/>
          </a:prstGeom>
          <a:noFill/>
        </p:spPr>
        <p:txBody>
          <a:bodyPr wrap="square" rtlCol="0">
            <a:spAutoFit/>
          </a:bodyPr>
          <a:lstStyle/>
          <a:p>
            <a:pPr algn="ctr"/>
            <a:r>
              <a:rPr lang="en-US" sz="2000" b="1" dirty="0" smtClean="0">
                <a:solidFill>
                  <a:schemeClr val="bg1"/>
                </a:solidFill>
              </a:rPr>
              <a:t>Mitigate</a:t>
            </a:r>
            <a:endParaRPr lang="en-US" sz="2000" b="1" dirty="0">
              <a:solidFill>
                <a:schemeClr val="bg1"/>
              </a:solidFill>
            </a:endParaRPr>
          </a:p>
        </p:txBody>
      </p:sp>
    </p:spTree>
    <p:extLst>
      <p:ext uri="{BB962C8B-B14F-4D97-AF65-F5344CB8AC3E}">
        <p14:creationId xmlns:p14="http://schemas.microsoft.com/office/powerpoint/2010/main" val="8554418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36</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br>
              <a:rPr lang="en-US" b="1" dirty="0" smtClean="0"/>
            </a:b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sp>
        <p:nvSpPr>
          <p:cNvPr id="13" name="Right Arrow 12"/>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Left-Right Arrow 14"/>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7" name="Group 16"/>
          <p:cNvGrpSpPr/>
          <p:nvPr/>
        </p:nvGrpSpPr>
        <p:grpSpPr>
          <a:xfrm>
            <a:off x="7924800" y="1581150"/>
            <a:ext cx="914400" cy="838200"/>
            <a:chOff x="4823460" y="2166364"/>
            <a:chExt cx="586740" cy="536501"/>
          </a:xfrm>
        </p:grpSpPr>
        <p:pic>
          <p:nvPicPr>
            <p:cNvPr id="18" name="Picture 17"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a:off x="7010400" y="2038350"/>
            <a:ext cx="685800" cy="457200"/>
          </a:xfrm>
          <a:prstGeom prst="rightArrow">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0800000">
            <a:off x="6934200" y="1504950"/>
            <a:ext cx="685800" cy="457200"/>
          </a:xfrm>
          <a:prstGeom prst="rightArrow">
            <a:avLst/>
          </a:prstGeom>
          <a:solidFill>
            <a:schemeClr val="accent3"/>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13"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15"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1" name="TextBox 30"/>
          <p:cNvSpPr txBox="1"/>
          <p:nvPr/>
        </p:nvSpPr>
        <p:spPr>
          <a:xfrm>
            <a:off x="6553200" y="514350"/>
            <a:ext cx="2832100" cy="584776"/>
          </a:xfrm>
          <a:prstGeom prst="rect">
            <a:avLst/>
          </a:prstGeom>
          <a:noFill/>
        </p:spPr>
        <p:txBody>
          <a:bodyPr wrap="square" rtlCol="0">
            <a:spAutoFit/>
          </a:bodyPr>
          <a:lstStyle/>
          <a:p>
            <a:pPr algn="ctr"/>
            <a:r>
              <a:rPr lang="en-US" dirty="0" smtClean="0"/>
              <a:t>Gets Registry logs</a:t>
            </a:r>
            <a:br>
              <a:rPr lang="en-US" dirty="0" smtClean="0"/>
            </a:br>
            <a:endParaRPr lang="en-US" dirty="0"/>
          </a:p>
        </p:txBody>
      </p:sp>
      <p:cxnSp>
        <p:nvCxnSpPr>
          <p:cNvPr id="33" name="Straight Connector 32"/>
          <p:cNvCxnSpPr>
            <a:stCxn id="21" idx="2"/>
            <a:endCxn id="31" idx="2"/>
          </p:cNvCxnSpPr>
          <p:nvPr/>
        </p:nvCxnSpPr>
        <p:spPr>
          <a:xfrm flipV="1">
            <a:off x="7162800" y="895350"/>
            <a:ext cx="806450" cy="609600"/>
          </a:xfrm>
          <a:prstGeom prst="line">
            <a:avLst/>
          </a:prstGeom>
        </p:spPr>
        <p:style>
          <a:lnRef idx="2">
            <a:schemeClr val="accent5"/>
          </a:lnRef>
          <a:fillRef idx="1">
            <a:schemeClr val="lt1"/>
          </a:fillRef>
          <a:effectRef idx="0">
            <a:schemeClr val="accent5"/>
          </a:effectRef>
          <a:fontRef idx="minor">
            <a:schemeClr val="dk1"/>
          </a:fontRef>
        </p:style>
      </p:cxnSp>
      <p:sp>
        <p:nvSpPr>
          <p:cNvPr id="23" name="TextBox 22"/>
          <p:cNvSpPr txBox="1"/>
          <p:nvPr/>
        </p:nvSpPr>
        <p:spPr>
          <a:xfrm>
            <a:off x="5562600" y="2876550"/>
            <a:ext cx="2832100" cy="338554"/>
          </a:xfrm>
          <a:prstGeom prst="rect">
            <a:avLst/>
          </a:prstGeom>
          <a:noFill/>
        </p:spPr>
        <p:txBody>
          <a:bodyPr wrap="square" rtlCol="0">
            <a:spAutoFit/>
          </a:bodyPr>
          <a:lstStyle/>
          <a:p>
            <a:pPr algn="ctr"/>
            <a:r>
              <a:rPr lang="en-US" dirty="0" smtClean="0"/>
              <a:t>Sends block command</a:t>
            </a:r>
            <a:endParaRPr lang="en-US" dirty="0"/>
          </a:p>
        </p:txBody>
      </p:sp>
      <p:cxnSp>
        <p:nvCxnSpPr>
          <p:cNvPr id="26" name="Straight Connector 25"/>
          <p:cNvCxnSpPr>
            <a:stCxn id="23" idx="0"/>
            <a:endCxn id="20" idx="2"/>
          </p:cNvCxnSpPr>
          <p:nvPr/>
        </p:nvCxnSpPr>
        <p:spPr>
          <a:xfrm flipV="1">
            <a:off x="6978650" y="2495550"/>
            <a:ext cx="488950" cy="381000"/>
          </a:xfrm>
          <a:prstGeom prst="line">
            <a:avLst/>
          </a:prstGeom>
        </p:spPr>
        <p:style>
          <a:lnRef idx="2">
            <a:schemeClr val="accent5"/>
          </a:lnRef>
          <a:fillRef idx="1">
            <a:schemeClr val="lt1"/>
          </a:fillRef>
          <a:effectRef idx="0">
            <a:schemeClr val="accent5"/>
          </a:effectRef>
          <a:fontRef idx="minor">
            <a:schemeClr val="dk1"/>
          </a:fontRef>
        </p:style>
      </p:cxnSp>
    </p:spTree>
    <p:extLst>
      <p:ext uri="{BB962C8B-B14F-4D97-AF65-F5344CB8AC3E}">
        <p14:creationId xmlns:p14="http://schemas.microsoft.com/office/powerpoint/2010/main" val="2387647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37</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br>
              <a:rPr lang="en-US" b="1" dirty="0" smtClean="0"/>
            </a:b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sp>
        <p:nvSpPr>
          <p:cNvPr id="13" name="Right Arrow 12"/>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Left-Right Arrow 14"/>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7" name="Group 16"/>
          <p:cNvGrpSpPr/>
          <p:nvPr/>
        </p:nvGrpSpPr>
        <p:grpSpPr>
          <a:xfrm>
            <a:off x="7924800" y="1581150"/>
            <a:ext cx="914400" cy="838200"/>
            <a:chOff x="4823460" y="2166364"/>
            <a:chExt cx="586740" cy="536501"/>
          </a:xfrm>
        </p:grpSpPr>
        <p:pic>
          <p:nvPicPr>
            <p:cNvPr id="18" name="Picture 17"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a:off x="7010400" y="2038350"/>
            <a:ext cx="685800" cy="457200"/>
          </a:xfrm>
          <a:prstGeom prst="rightArrow">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0800000">
            <a:off x="6934200" y="1504950"/>
            <a:ext cx="685800" cy="457200"/>
          </a:xfrm>
          <a:prstGeom prst="rightArrow">
            <a:avLst/>
          </a:prstGeom>
          <a:solidFill>
            <a:schemeClr val="accent3"/>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13"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15"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1" name="TextBox 30"/>
          <p:cNvSpPr txBox="1"/>
          <p:nvPr/>
        </p:nvSpPr>
        <p:spPr>
          <a:xfrm>
            <a:off x="6553200" y="514350"/>
            <a:ext cx="2832100" cy="584776"/>
          </a:xfrm>
          <a:prstGeom prst="rect">
            <a:avLst/>
          </a:prstGeom>
          <a:noFill/>
        </p:spPr>
        <p:txBody>
          <a:bodyPr wrap="square" rtlCol="0">
            <a:spAutoFit/>
          </a:bodyPr>
          <a:lstStyle/>
          <a:p>
            <a:pPr algn="ctr"/>
            <a:r>
              <a:rPr lang="en-US" dirty="0" smtClean="0"/>
              <a:t>Gets Registry logs</a:t>
            </a:r>
            <a:br>
              <a:rPr lang="en-US" dirty="0" smtClean="0"/>
            </a:br>
            <a:endParaRPr lang="en-US" dirty="0"/>
          </a:p>
        </p:txBody>
      </p:sp>
      <p:cxnSp>
        <p:nvCxnSpPr>
          <p:cNvPr id="33" name="Straight Connector 32"/>
          <p:cNvCxnSpPr>
            <a:stCxn id="21" idx="2"/>
            <a:endCxn id="31" idx="2"/>
          </p:cNvCxnSpPr>
          <p:nvPr/>
        </p:nvCxnSpPr>
        <p:spPr>
          <a:xfrm flipV="1">
            <a:off x="7162800" y="895350"/>
            <a:ext cx="806450" cy="609600"/>
          </a:xfrm>
          <a:prstGeom prst="line">
            <a:avLst/>
          </a:prstGeom>
        </p:spPr>
        <p:style>
          <a:lnRef idx="2">
            <a:schemeClr val="accent5"/>
          </a:lnRef>
          <a:fillRef idx="1">
            <a:schemeClr val="lt1"/>
          </a:fillRef>
          <a:effectRef idx="0">
            <a:schemeClr val="accent5"/>
          </a:effectRef>
          <a:fontRef idx="minor">
            <a:schemeClr val="dk1"/>
          </a:fontRef>
        </p:style>
      </p:cxnSp>
      <p:sp>
        <p:nvSpPr>
          <p:cNvPr id="23" name="TextBox 22"/>
          <p:cNvSpPr txBox="1"/>
          <p:nvPr/>
        </p:nvSpPr>
        <p:spPr>
          <a:xfrm>
            <a:off x="5562600" y="2876550"/>
            <a:ext cx="2832100" cy="338554"/>
          </a:xfrm>
          <a:prstGeom prst="rect">
            <a:avLst/>
          </a:prstGeom>
          <a:noFill/>
        </p:spPr>
        <p:txBody>
          <a:bodyPr wrap="square" rtlCol="0">
            <a:spAutoFit/>
          </a:bodyPr>
          <a:lstStyle/>
          <a:p>
            <a:pPr algn="ctr"/>
            <a:r>
              <a:rPr lang="en-US" dirty="0" smtClean="0"/>
              <a:t>Sends block command</a:t>
            </a:r>
            <a:endParaRPr lang="en-US" dirty="0"/>
          </a:p>
        </p:txBody>
      </p:sp>
      <p:cxnSp>
        <p:nvCxnSpPr>
          <p:cNvPr id="26" name="Straight Connector 25"/>
          <p:cNvCxnSpPr>
            <a:stCxn id="23" idx="0"/>
            <a:endCxn id="20" idx="2"/>
          </p:cNvCxnSpPr>
          <p:nvPr/>
        </p:nvCxnSpPr>
        <p:spPr>
          <a:xfrm flipV="1">
            <a:off x="6978650" y="2495550"/>
            <a:ext cx="488950" cy="381000"/>
          </a:xfrm>
          <a:prstGeom prst="line">
            <a:avLst/>
          </a:prstGeom>
        </p:spPr>
        <p:style>
          <a:lnRef idx="2">
            <a:schemeClr val="accent5"/>
          </a:lnRef>
          <a:fillRef idx="1">
            <a:schemeClr val="lt1"/>
          </a:fillRef>
          <a:effectRef idx="0">
            <a:schemeClr val="accent5"/>
          </a:effectRef>
          <a:fontRef idx="minor">
            <a:schemeClr val="dk1"/>
          </a:fontRef>
        </p:style>
      </p:cxnSp>
      <p:sp>
        <p:nvSpPr>
          <p:cNvPr id="28" name="TextBox 27"/>
          <p:cNvSpPr txBox="1"/>
          <p:nvPr/>
        </p:nvSpPr>
        <p:spPr>
          <a:xfrm>
            <a:off x="0" y="3399532"/>
            <a:ext cx="9296400" cy="1077218"/>
          </a:xfrm>
          <a:prstGeom prst="rect">
            <a:avLst/>
          </a:prstGeom>
          <a:noFill/>
        </p:spPr>
        <p:txBody>
          <a:bodyPr wrap="square" rtlCol="0">
            <a:spAutoFit/>
          </a:bodyPr>
          <a:lstStyle/>
          <a:p>
            <a:r>
              <a:rPr lang="en-US" dirty="0" err="1"/>
              <a:t>sourcetype</a:t>
            </a:r>
            <a:r>
              <a:rPr lang="en-US" dirty="0"/>
              <a:t>="</a:t>
            </a:r>
            <a:r>
              <a:rPr lang="en-US" dirty="0" err="1"/>
              <a:t>winregistry</a:t>
            </a:r>
            <a:r>
              <a:rPr lang="en-US" dirty="0"/>
              <a:t>" </a:t>
            </a:r>
            <a:r>
              <a:rPr lang="en-US" dirty="0" err="1"/>
              <a:t>key_path</a:t>
            </a:r>
            <a:r>
              <a:rPr lang="en-US" dirty="0"/>
              <a:t>="*\\windows\\</a:t>
            </a:r>
            <a:r>
              <a:rPr lang="en-US" dirty="0" err="1"/>
              <a:t>currentversion</a:t>
            </a:r>
            <a:r>
              <a:rPr lang="en-US" dirty="0"/>
              <a:t>\\run*" data="*.</a:t>
            </a:r>
            <a:r>
              <a:rPr lang="en-US" dirty="0" err="1" smtClean="0"/>
              <a:t>vbs</a:t>
            </a:r>
            <a:r>
              <a:rPr lang="en-US" dirty="0" smtClean="0"/>
              <a:t>”</a:t>
            </a:r>
          </a:p>
          <a:p>
            <a:r>
              <a:rPr lang="en-US" dirty="0" smtClean="0"/>
              <a:t>| </a:t>
            </a:r>
            <a:r>
              <a:rPr lang="en-US" dirty="0"/>
              <a:t>rename </a:t>
            </a:r>
            <a:r>
              <a:rPr lang="en-US" dirty="0" err="1"/>
              <a:t>sourcetype</a:t>
            </a:r>
            <a:r>
              <a:rPr lang="en-US" dirty="0"/>
              <a:t> as </a:t>
            </a:r>
            <a:r>
              <a:rPr lang="en-US" dirty="0" err="1"/>
              <a:t>orig_sourcetype</a:t>
            </a:r>
            <a:r>
              <a:rPr lang="en-US" dirty="0"/>
              <a:t> </a:t>
            </a:r>
            <a:endParaRPr lang="en-US" dirty="0" smtClean="0"/>
          </a:p>
          <a:p>
            <a:r>
              <a:rPr lang="en-US" dirty="0" smtClean="0"/>
              <a:t>| </a:t>
            </a:r>
            <a:r>
              <a:rPr lang="en-US" dirty="0"/>
              <a:t>rename host as </a:t>
            </a:r>
            <a:r>
              <a:rPr lang="en-US" dirty="0" err="1"/>
              <a:t>orig_host</a:t>
            </a:r>
            <a:r>
              <a:rPr lang="en-US" dirty="0"/>
              <a:t> </a:t>
            </a:r>
            <a:endParaRPr lang="en-US" dirty="0" smtClean="0"/>
          </a:p>
          <a:p>
            <a:r>
              <a:rPr lang="en-US" dirty="0" smtClean="0"/>
              <a:t>| </a:t>
            </a:r>
            <a:r>
              <a:rPr lang="en-US" dirty="0"/>
              <a:t>table orig_sourcetype,orig_host,dest,status,pid,process_image,key_path,data</a:t>
            </a:r>
            <a:endParaRPr lang="en-US" dirty="0"/>
          </a:p>
        </p:txBody>
      </p:sp>
      <p:sp>
        <p:nvSpPr>
          <p:cNvPr id="29" name="Rectangle 28"/>
          <p:cNvSpPr/>
          <p:nvPr/>
        </p:nvSpPr>
        <p:spPr>
          <a:xfrm>
            <a:off x="38100" y="3486150"/>
            <a:ext cx="7353300" cy="2286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Rectangle 29"/>
          <p:cNvSpPr/>
          <p:nvPr/>
        </p:nvSpPr>
        <p:spPr>
          <a:xfrm>
            <a:off x="63500" y="4222750"/>
            <a:ext cx="6667500" cy="2032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2" name="Elbow Connector 45"/>
          <p:cNvCxnSpPr>
            <a:stCxn id="7" idx="2"/>
          </p:cNvCxnSpPr>
          <p:nvPr/>
        </p:nvCxnSpPr>
        <p:spPr>
          <a:xfrm>
            <a:off x="1333500" y="2419350"/>
            <a:ext cx="952500" cy="6858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8856696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88900" y="4502150"/>
            <a:ext cx="3568700" cy="2032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2" name="Rectangle 51"/>
          <p:cNvSpPr/>
          <p:nvPr/>
        </p:nvSpPr>
        <p:spPr>
          <a:xfrm>
            <a:off x="38100" y="3282950"/>
            <a:ext cx="4000500" cy="228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27CC8FC-DC84-4CE8-AADD-ED05D9A2A54F}" type="slidenum">
              <a:rPr lang="en-US" smtClean="0"/>
              <a:pPr/>
              <a:t>38</a:t>
            </a:fld>
            <a:endParaRPr lang="en-US"/>
          </a:p>
        </p:txBody>
      </p:sp>
      <p:sp>
        <p:nvSpPr>
          <p:cNvPr id="5" name="Title 4"/>
          <p:cNvSpPr>
            <a:spLocks noGrp="1"/>
          </p:cNvSpPr>
          <p:nvPr>
            <p:ph type="ctrTitle"/>
          </p:nvPr>
        </p:nvSpPr>
        <p:spPr/>
        <p:txBody>
          <a:bodyPr/>
          <a:lstStyle/>
          <a:p>
            <a:r>
              <a:rPr lang="en-US" dirty="0" smtClean="0"/>
              <a:t>SA-Mitigation</a:t>
            </a:r>
            <a:endParaRPr lang="en-US" dirty="0"/>
          </a:p>
        </p:txBody>
      </p:sp>
      <p:sp>
        <p:nvSpPr>
          <p:cNvPr id="7" name="Rounded Rectangle 6"/>
          <p:cNvSpPr/>
          <p:nvPr/>
        </p:nvSpPr>
        <p:spPr>
          <a:xfrm>
            <a:off x="609600" y="1504950"/>
            <a:ext cx="1447800" cy="914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Mitigation Correlation Searches</a:t>
            </a:r>
            <a:endParaRPr lang="en-US" dirty="0"/>
          </a:p>
        </p:txBody>
      </p:sp>
      <p:pic>
        <p:nvPicPr>
          <p:cNvPr id="9" name="Picture 8" descr="datastore-gree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352550"/>
            <a:ext cx="685800" cy="1043711"/>
          </a:xfrm>
          <a:prstGeom prst="rect">
            <a:avLst/>
          </a:prstGeom>
        </p:spPr>
      </p:pic>
      <p:sp>
        <p:nvSpPr>
          <p:cNvPr id="10" name="TextBox 9"/>
          <p:cNvSpPr txBox="1"/>
          <p:nvPr/>
        </p:nvSpPr>
        <p:spPr>
          <a:xfrm>
            <a:off x="3219947" y="2343150"/>
            <a:ext cx="866343" cy="584776"/>
          </a:xfrm>
          <a:prstGeom prst="rect">
            <a:avLst/>
          </a:prstGeom>
          <a:noFill/>
        </p:spPr>
        <p:txBody>
          <a:bodyPr wrap="none" rtlCol="0">
            <a:spAutoFit/>
          </a:bodyPr>
          <a:lstStyle/>
          <a:p>
            <a:pPr algn="ctr"/>
            <a:r>
              <a:rPr lang="en-US" b="1" dirty="0" smtClean="0"/>
              <a:t>Notable</a:t>
            </a:r>
            <a:br>
              <a:rPr lang="en-US" b="1" dirty="0" smtClean="0"/>
            </a:br>
            <a:r>
              <a:rPr lang="en-US" b="1" dirty="0" smtClean="0"/>
              <a:t>Index</a:t>
            </a:r>
            <a:endParaRPr lang="en-US" b="1" dirty="0"/>
          </a:p>
        </p:txBody>
      </p:sp>
      <p:sp>
        <p:nvSpPr>
          <p:cNvPr id="12" name="Rounded Rectangle 11"/>
          <p:cNvSpPr/>
          <p:nvPr/>
        </p:nvSpPr>
        <p:spPr>
          <a:xfrm>
            <a:off x="5257800" y="1504950"/>
            <a:ext cx="1447800" cy="914400"/>
          </a:xfrm>
          <a:prstGeom prst="roundRect">
            <a:avLst/>
          </a:prstGeom>
          <a:solidFill>
            <a:srgbClr val="FF00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Master Mitigation Searches</a:t>
            </a:r>
            <a:endParaRPr lang="en-US" dirty="0"/>
          </a:p>
        </p:txBody>
      </p:sp>
      <p:sp>
        <p:nvSpPr>
          <p:cNvPr id="13" name="Right Arrow 12"/>
          <p:cNvSpPr/>
          <p:nvPr/>
        </p:nvSpPr>
        <p:spPr>
          <a:xfrm>
            <a:off x="2209800" y="1657350"/>
            <a:ext cx="838200" cy="457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Left-Right Arrow 14"/>
          <p:cNvSpPr/>
          <p:nvPr/>
        </p:nvSpPr>
        <p:spPr>
          <a:xfrm>
            <a:off x="4114800" y="1733550"/>
            <a:ext cx="914400" cy="457200"/>
          </a:xfrm>
          <a:prstGeom prst="lef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7" name="Group 16"/>
          <p:cNvGrpSpPr/>
          <p:nvPr/>
        </p:nvGrpSpPr>
        <p:grpSpPr>
          <a:xfrm>
            <a:off x="7924800" y="1581150"/>
            <a:ext cx="914400" cy="838200"/>
            <a:chOff x="4823460" y="2166364"/>
            <a:chExt cx="586740" cy="536501"/>
          </a:xfrm>
        </p:grpSpPr>
        <p:pic>
          <p:nvPicPr>
            <p:cNvPr id="18" name="Picture 17" descr="laptop-blac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2166364"/>
              <a:ext cx="586740" cy="536501"/>
            </a:xfrm>
            <a:prstGeom prst="rect">
              <a:avLst/>
            </a:prstGeom>
          </p:spPr>
        </p:pic>
        <p:pic>
          <p:nvPicPr>
            <p:cNvPr id="19" name="Picture 18" descr="malware-black-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55486"/>
              <a:ext cx="323162" cy="240064"/>
            </a:xfrm>
            <a:prstGeom prst="rect">
              <a:avLst/>
            </a:prstGeom>
          </p:spPr>
        </p:pic>
      </p:grpSp>
      <p:sp>
        <p:nvSpPr>
          <p:cNvPr id="20" name="Right Arrow 19"/>
          <p:cNvSpPr/>
          <p:nvPr/>
        </p:nvSpPr>
        <p:spPr>
          <a:xfrm>
            <a:off x="7010400" y="2038350"/>
            <a:ext cx="685800" cy="457200"/>
          </a:xfrm>
          <a:prstGeom prst="rightArrow">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ight Arrow 20"/>
          <p:cNvSpPr/>
          <p:nvPr/>
        </p:nvSpPr>
        <p:spPr>
          <a:xfrm rot="10800000">
            <a:off x="6934200" y="1504950"/>
            <a:ext cx="685800" cy="457200"/>
          </a:xfrm>
          <a:prstGeom prst="rightArrow">
            <a:avLst/>
          </a:prstGeom>
          <a:solidFill>
            <a:schemeClr val="accent3"/>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1295400" y="819150"/>
            <a:ext cx="1461558" cy="338554"/>
          </a:xfrm>
          <a:prstGeom prst="rect">
            <a:avLst/>
          </a:prstGeom>
          <a:noFill/>
        </p:spPr>
        <p:txBody>
          <a:bodyPr wrap="none" rtlCol="0">
            <a:spAutoFit/>
          </a:bodyPr>
          <a:lstStyle/>
          <a:p>
            <a:r>
              <a:rPr lang="en-US" dirty="0" smtClean="0"/>
              <a:t>Creates  Events</a:t>
            </a:r>
            <a:endParaRPr lang="en-US" dirty="0"/>
          </a:p>
        </p:txBody>
      </p:sp>
      <p:cxnSp>
        <p:nvCxnSpPr>
          <p:cNvPr id="24" name="Straight Connector 23"/>
          <p:cNvCxnSpPr>
            <a:stCxn id="22" idx="2"/>
            <a:endCxn id="13" idx="0"/>
          </p:cNvCxnSpPr>
          <p:nvPr/>
        </p:nvCxnSpPr>
        <p:spPr>
          <a:xfrm>
            <a:off x="2026179" y="1157704"/>
            <a:ext cx="793221" cy="499646"/>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4495801" y="2571750"/>
            <a:ext cx="1219200" cy="584776"/>
          </a:xfrm>
          <a:prstGeom prst="rect">
            <a:avLst/>
          </a:prstGeom>
          <a:noFill/>
        </p:spPr>
        <p:txBody>
          <a:bodyPr wrap="square" rtlCol="0">
            <a:spAutoFit/>
          </a:bodyPr>
          <a:lstStyle/>
          <a:p>
            <a:pPr algn="ctr"/>
            <a:r>
              <a:rPr lang="en-US" dirty="0" smtClean="0"/>
              <a:t>Pulls Events to Block</a:t>
            </a:r>
            <a:endParaRPr lang="en-US" dirty="0"/>
          </a:p>
        </p:txBody>
      </p:sp>
      <p:cxnSp>
        <p:nvCxnSpPr>
          <p:cNvPr id="27" name="Straight Connector 26"/>
          <p:cNvCxnSpPr>
            <a:stCxn id="15" idx="4"/>
            <a:endCxn id="25" idx="0"/>
          </p:cNvCxnSpPr>
          <p:nvPr/>
        </p:nvCxnSpPr>
        <p:spPr>
          <a:xfrm>
            <a:off x="4343400" y="2190750"/>
            <a:ext cx="762001" cy="381000"/>
          </a:xfrm>
          <a:prstGeom prst="line">
            <a:avLst/>
          </a:prstGeom>
        </p:spPr>
        <p:style>
          <a:lnRef idx="2">
            <a:schemeClr val="accent5"/>
          </a:lnRef>
          <a:fillRef idx="1">
            <a:schemeClr val="lt1"/>
          </a:fillRef>
          <a:effectRef idx="0">
            <a:schemeClr val="accent5"/>
          </a:effectRef>
          <a:fontRef idx="minor">
            <a:schemeClr val="dk1"/>
          </a:fontRef>
        </p:style>
      </p:cxnSp>
      <p:sp>
        <p:nvSpPr>
          <p:cNvPr id="36" name="Rectangle 35"/>
          <p:cNvSpPr/>
          <p:nvPr/>
        </p:nvSpPr>
        <p:spPr>
          <a:xfrm>
            <a:off x="88900" y="4248150"/>
            <a:ext cx="9055100" cy="228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6" name="Elbow Connector 45"/>
          <p:cNvCxnSpPr>
            <a:stCxn id="12" idx="2"/>
          </p:cNvCxnSpPr>
          <p:nvPr/>
        </p:nvCxnSpPr>
        <p:spPr>
          <a:xfrm flipH="1">
            <a:off x="5715000" y="2419350"/>
            <a:ext cx="266700" cy="1143000"/>
          </a:xfrm>
          <a:prstGeom prst="straightConnector1">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0" y="3199190"/>
            <a:ext cx="9296400" cy="1569660"/>
          </a:xfrm>
          <a:prstGeom prst="rect">
            <a:avLst/>
          </a:prstGeom>
          <a:noFill/>
        </p:spPr>
        <p:txBody>
          <a:bodyPr wrap="square" rtlCol="0">
            <a:spAutoFit/>
          </a:bodyPr>
          <a:lstStyle/>
          <a:p>
            <a:r>
              <a:rPr lang="en-US" dirty="0"/>
              <a:t>index=notable source="Endpoint - Mitigation*" </a:t>
            </a:r>
            <a:r>
              <a:rPr lang="en-US" dirty="0" smtClean="0"/>
              <a:t/>
            </a:r>
            <a:br>
              <a:rPr lang="en-US" dirty="0" smtClean="0"/>
            </a:br>
            <a:r>
              <a:rPr lang="en-US" dirty="0" smtClean="0"/>
              <a:t>|  </a:t>
            </a:r>
            <a:r>
              <a:rPr lang="en-US" dirty="0" err="1"/>
              <a:t>eval</a:t>
            </a:r>
            <a:r>
              <a:rPr lang="en-US" dirty="0"/>
              <a:t> id=</a:t>
            </a:r>
            <a:r>
              <a:rPr lang="en-US" dirty="0" err="1"/>
              <a:t>splunk_server</a:t>
            </a:r>
            <a:r>
              <a:rPr lang="en-US" dirty="0"/>
              <a:t>."@@".index."@@".md5(_</a:t>
            </a:r>
            <a:r>
              <a:rPr lang="en-US" dirty="0" err="1"/>
              <a:t>time._raw</a:t>
            </a:r>
            <a:r>
              <a:rPr lang="en-US" dirty="0"/>
              <a:t>) </a:t>
            </a:r>
            <a:r>
              <a:rPr lang="en-US" dirty="0" smtClean="0"/>
              <a:t/>
            </a:r>
            <a:br>
              <a:rPr lang="en-US" dirty="0" smtClean="0"/>
            </a:br>
            <a:r>
              <a:rPr lang="en-US" dirty="0" smtClean="0"/>
              <a:t>| </a:t>
            </a:r>
            <a:r>
              <a:rPr lang="en-US" dirty="0"/>
              <a:t>rename </a:t>
            </a:r>
            <a:r>
              <a:rPr lang="en-US" dirty="0" err="1"/>
              <a:t>dest</a:t>
            </a:r>
            <a:r>
              <a:rPr lang="en-US" dirty="0"/>
              <a:t> as system </a:t>
            </a:r>
            <a:r>
              <a:rPr lang="en-US" dirty="0" smtClean="0"/>
              <a:t/>
            </a:r>
            <a:br>
              <a:rPr lang="en-US" dirty="0" smtClean="0"/>
            </a:br>
            <a:r>
              <a:rPr lang="en-US" dirty="0" smtClean="0"/>
              <a:t>| </a:t>
            </a:r>
            <a:r>
              <a:rPr lang="en-US" dirty="0"/>
              <a:t>table </a:t>
            </a:r>
            <a:r>
              <a:rPr lang="en-US" dirty="0" smtClean="0"/>
              <a:t>id</a:t>
            </a:r>
            <a:r>
              <a:rPr lang="en-US" dirty="0"/>
              <a:t>,orig_sourcetype,orig_host,src,system,pid,process_image,key_path,data </a:t>
            </a:r>
            <a:r>
              <a:rPr lang="en-US" dirty="0" smtClean="0"/>
              <a:t/>
            </a:r>
            <a:br>
              <a:rPr lang="en-US" dirty="0" smtClean="0"/>
            </a:br>
            <a:r>
              <a:rPr lang="en-US" dirty="0" smtClean="0"/>
              <a:t>| </a:t>
            </a:r>
            <a:r>
              <a:rPr lang="en-US" dirty="0"/>
              <a:t>collect index=</a:t>
            </a:r>
            <a:r>
              <a:rPr lang="en-US" dirty="0" err="1"/>
              <a:t>mitigation_summary</a:t>
            </a:r>
            <a:r>
              <a:rPr lang="en-US" dirty="0"/>
              <a:t> </a:t>
            </a:r>
            <a:r>
              <a:rPr lang="en-US" dirty="0" err="1"/>
              <a:t>addtime</a:t>
            </a:r>
            <a:r>
              <a:rPr lang="en-US" dirty="0"/>
              <a:t>=</a:t>
            </a:r>
            <a:r>
              <a:rPr lang="en-US" dirty="0" smtClean="0"/>
              <a:t>true marker</a:t>
            </a:r>
            <a:r>
              <a:rPr lang="en-US" dirty="0"/>
              <a:t>="type=</a:t>
            </a:r>
            <a:r>
              <a:rPr lang="en-US" dirty="0" err="1"/>
              <a:t>endpoint,status</a:t>
            </a:r>
            <a:r>
              <a:rPr lang="en-US" dirty="0"/>
              <a:t>=</a:t>
            </a:r>
            <a:r>
              <a:rPr lang="en-US" dirty="0" err="1"/>
              <a:t>submitted,action</a:t>
            </a:r>
            <a:r>
              <a:rPr lang="en-US" dirty="0"/>
              <a:t>=block" </a:t>
            </a:r>
            <a:r>
              <a:rPr lang="en-US" dirty="0" smtClean="0"/>
              <a:t/>
            </a:r>
            <a:br>
              <a:rPr lang="en-US" dirty="0" smtClean="0"/>
            </a:br>
            <a:r>
              <a:rPr lang="en-US" dirty="0" smtClean="0"/>
              <a:t>| </a:t>
            </a:r>
            <a:r>
              <a:rPr lang="en-US" dirty="0" err="1"/>
              <a:t>blockendpoint</a:t>
            </a:r>
            <a:r>
              <a:rPr lang="en-US" dirty="0"/>
              <a:t> </a:t>
            </a:r>
            <a:r>
              <a:rPr lang="en-US" dirty="0" err="1"/>
              <a:t>pid</a:t>
            </a:r>
            <a:r>
              <a:rPr lang="en-US" dirty="0"/>
              <a:t>=</a:t>
            </a:r>
            <a:r>
              <a:rPr lang="en-US" dirty="0" err="1"/>
              <a:t>pid</a:t>
            </a:r>
            <a:r>
              <a:rPr lang="en-US" dirty="0"/>
              <a:t> system=system</a:t>
            </a:r>
          </a:p>
        </p:txBody>
      </p:sp>
      <p:sp>
        <p:nvSpPr>
          <p:cNvPr id="31" name="TextBox 30"/>
          <p:cNvSpPr txBox="1"/>
          <p:nvPr/>
        </p:nvSpPr>
        <p:spPr>
          <a:xfrm>
            <a:off x="6553200" y="514350"/>
            <a:ext cx="2832100" cy="338554"/>
          </a:xfrm>
          <a:prstGeom prst="rect">
            <a:avLst/>
          </a:prstGeom>
          <a:noFill/>
        </p:spPr>
        <p:txBody>
          <a:bodyPr wrap="square" rtlCol="0">
            <a:spAutoFit/>
          </a:bodyPr>
          <a:lstStyle/>
          <a:p>
            <a:pPr algn="ctr"/>
            <a:r>
              <a:rPr lang="en-US" dirty="0" smtClean="0"/>
              <a:t>Gets Registry logs</a:t>
            </a:r>
            <a:endParaRPr lang="en-US" dirty="0"/>
          </a:p>
        </p:txBody>
      </p:sp>
      <p:cxnSp>
        <p:nvCxnSpPr>
          <p:cNvPr id="33" name="Straight Connector 32"/>
          <p:cNvCxnSpPr>
            <a:stCxn id="21" idx="2"/>
            <a:endCxn id="31" idx="2"/>
          </p:cNvCxnSpPr>
          <p:nvPr/>
        </p:nvCxnSpPr>
        <p:spPr>
          <a:xfrm flipV="1">
            <a:off x="7162800" y="852904"/>
            <a:ext cx="806450" cy="652046"/>
          </a:xfrm>
          <a:prstGeom prst="line">
            <a:avLst/>
          </a:prstGeom>
        </p:spPr>
        <p:style>
          <a:lnRef idx="2">
            <a:schemeClr val="accent5"/>
          </a:lnRef>
          <a:fillRef idx="1">
            <a:schemeClr val="lt1"/>
          </a:fillRef>
          <a:effectRef idx="0">
            <a:schemeClr val="accent5"/>
          </a:effectRef>
          <a:fontRef idx="minor">
            <a:schemeClr val="dk1"/>
          </a:fontRef>
        </p:style>
      </p:cxnSp>
      <p:sp>
        <p:nvSpPr>
          <p:cNvPr id="26" name="TextBox 25"/>
          <p:cNvSpPr txBox="1"/>
          <p:nvPr/>
        </p:nvSpPr>
        <p:spPr>
          <a:xfrm>
            <a:off x="5562600" y="2876550"/>
            <a:ext cx="2832100" cy="338554"/>
          </a:xfrm>
          <a:prstGeom prst="rect">
            <a:avLst/>
          </a:prstGeom>
          <a:noFill/>
        </p:spPr>
        <p:txBody>
          <a:bodyPr wrap="square" rtlCol="0">
            <a:spAutoFit/>
          </a:bodyPr>
          <a:lstStyle/>
          <a:p>
            <a:pPr algn="ctr"/>
            <a:r>
              <a:rPr lang="en-US" dirty="0" smtClean="0"/>
              <a:t>Sends block command</a:t>
            </a:r>
            <a:endParaRPr lang="en-US" dirty="0"/>
          </a:p>
        </p:txBody>
      </p:sp>
      <p:cxnSp>
        <p:nvCxnSpPr>
          <p:cNvPr id="29" name="Straight Connector 28"/>
          <p:cNvCxnSpPr>
            <a:stCxn id="26" idx="0"/>
          </p:cNvCxnSpPr>
          <p:nvPr/>
        </p:nvCxnSpPr>
        <p:spPr>
          <a:xfrm flipV="1">
            <a:off x="6978650" y="2495550"/>
            <a:ext cx="488950" cy="381000"/>
          </a:xfrm>
          <a:prstGeom prst="line">
            <a:avLst/>
          </a:prstGeom>
        </p:spPr>
        <p:style>
          <a:lnRef idx="2">
            <a:schemeClr val="accent5"/>
          </a:lnRef>
          <a:fillRef idx="1">
            <a:schemeClr val="lt1"/>
          </a:fillRef>
          <a:effectRef idx="0">
            <a:schemeClr val="accent5"/>
          </a:effectRef>
          <a:fontRef idx="minor">
            <a:schemeClr val="dk1"/>
          </a:fontRef>
        </p:style>
      </p:cxnSp>
    </p:spTree>
    <p:extLst>
      <p:ext uri="{BB962C8B-B14F-4D97-AF65-F5344CB8AC3E}">
        <p14:creationId xmlns:p14="http://schemas.microsoft.com/office/powerpoint/2010/main" val="353865214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Unknown</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39</a:t>
            </a:fld>
            <a:endParaRPr lang="en-US"/>
          </a:p>
        </p:txBody>
      </p:sp>
      <p:sp>
        <p:nvSpPr>
          <p:cNvPr id="4" name="Content Placeholder 3"/>
          <p:cNvSpPr>
            <a:spLocks noGrp="1"/>
          </p:cNvSpPr>
          <p:nvPr>
            <p:ph idx="1"/>
          </p:nvPr>
        </p:nvSpPr>
        <p:spPr/>
        <p:txBody>
          <a:bodyPr/>
          <a:lstStyle/>
          <a:p>
            <a:endParaRPr lang="en-US" dirty="0"/>
          </a:p>
          <a:p>
            <a:endParaRPr lang="en-US" dirty="0"/>
          </a:p>
        </p:txBody>
      </p:sp>
      <p:graphicFrame>
        <p:nvGraphicFramePr>
          <p:cNvPr id="5" name="Diagram 4"/>
          <p:cNvGraphicFramePr/>
          <p:nvPr>
            <p:extLst>
              <p:ext uri="{D42A27DB-BD31-4B8C-83A1-F6EECF244321}">
                <p14:modId xmlns:p14="http://schemas.microsoft.com/office/powerpoint/2010/main" val="571588772"/>
              </p:ext>
            </p:extLst>
          </p:nvPr>
        </p:nvGraphicFramePr>
        <p:xfrm>
          <a:off x="101600" y="838200"/>
          <a:ext cx="9017000" cy="3879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66665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4</a:t>
            </a:fld>
            <a:endParaRPr lang="en-US"/>
          </a:p>
        </p:txBody>
      </p:sp>
      <p:pic>
        <p:nvPicPr>
          <p:cNvPr id="4" name="Picture 3"/>
          <p:cNvPicPr>
            <a:picLocks noChangeAspect="1"/>
          </p:cNvPicPr>
          <p:nvPr/>
        </p:nvPicPr>
        <p:blipFill>
          <a:blip r:embed="rId3"/>
          <a:stretch>
            <a:fillRect/>
          </a:stretch>
        </p:blipFill>
        <p:spPr>
          <a:xfrm>
            <a:off x="0" y="-19050"/>
            <a:ext cx="9144000" cy="5162550"/>
          </a:xfrm>
          <a:prstGeom prst="rect">
            <a:avLst/>
          </a:prstGeom>
        </p:spPr>
      </p:pic>
      <p:sp>
        <p:nvSpPr>
          <p:cNvPr id="9" name="TextBox 8"/>
          <p:cNvSpPr txBox="1"/>
          <p:nvPr/>
        </p:nvSpPr>
        <p:spPr>
          <a:xfrm>
            <a:off x="4877603" y="4916329"/>
            <a:ext cx="4291797" cy="246221"/>
          </a:xfrm>
          <a:prstGeom prst="rect">
            <a:avLst/>
          </a:prstGeom>
          <a:noFill/>
        </p:spPr>
        <p:txBody>
          <a:bodyPr wrap="none" rtlCol="0">
            <a:spAutoFit/>
          </a:bodyPr>
          <a:lstStyle/>
          <a:p>
            <a:r>
              <a:rPr lang="en-US" sz="1000" dirty="0">
                <a:solidFill>
                  <a:schemeClr val="bg1"/>
                </a:solidFill>
              </a:rPr>
              <a:t>http://</a:t>
            </a:r>
            <a:r>
              <a:rPr lang="en-US" sz="1000" dirty="0" err="1">
                <a:solidFill>
                  <a:schemeClr val="bg1"/>
                </a:solidFill>
              </a:rPr>
              <a:t>www.bloomberg.com</a:t>
            </a:r>
            <a:r>
              <a:rPr lang="en-US" sz="1000" dirty="0">
                <a:solidFill>
                  <a:schemeClr val="bg1"/>
                </a:solidFill>
              </a:rPr>
              <a:t>/</a:t>
            </a:r>
            <a:r>
              <a:rPr lang="en-US" sz="1000" dirty="0" err="1">
                <a:solidFill>
                  <a:schemeClr val="bg1"/>
                </a:solidFill>
              </a:rPr>
              <a:t>infographics</a:t>
            </a:r>
            <a:r>
              <a:rPr lang="en-US" sz="1000" dirty="0">
                <a:solidFill>
                  <a:schemeClr val="bg1"/>
                </a:solidFill>
              </a:rPr>
              <a:t>/2014-08-21/top-data-</a:t>
            </a:r>
            <a:r>
              <a:rPr lang="en-US" sz="1000" dirty="0" err="1">
                <a:solidFill>
                  <a:schemeClr val="bg1"/>
                </a:solidFill>
              </a:rPr>
              <a:t>breaches.html</a:t>
            </a:r>
            <a:endParaRPr lang="en-US" sz="1000" dirty="0">
              <a:solidFill>
                <a:schemeClr val="bg1"/>
              </a:solidFill>
            </a:endParaRPr>
          </a:p>
        </p:txBody>
      </p:sp>
    </p:spTree>
    <p:extLst>
      <p:ext uri="{BB962C8B-B14F-4D97-AF65-F5344CB8AC3E}">
        <p14:creationId xmlns:p14="http://schemas.microsoft.com/office/powerpoint/2010/main" val="380268975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790950"/>
            <a:ext cx="9144000" cy="1015663"/>
          </a:xfrm>
          <a:prstGeom prst="rect">
            <a:avLst/>
          </a:prstGeom>
        </p:spPr>
        <p:txBody>
          <a:bodyPr wrap="square">
            <a:spAutoFit/>
          </a:bodyPr>
          <a:lstStyle/>
          <a:p>
            <a:r>
              <a:rPr lang="en-US" sz="2000" b="1" dirty="0" smtClean="0"/>
              <a:t>Why</a:t>
            </a:r>
            <a:r>
              <a:rPr lang="en-US" sz="2000" dirty="0" smtClean="0"/>
              <a:t> </a:t>
            </a:r>
            <a:r>
              <a:rPr lang="en-US" sz="2000" dirty="0"/>
              <a:t>We needed Python to take action on the endpoint</a:t>
            </a:r>
          </a:p>
          <a:p>
            <a:r>
              <a:rPr lang="en-US" sz="2000" b="1" dirty="0"/>
              <a:t>How</a:t>
            </a:r>
            <a:r>
              <a:rPr lang="en-US" sz="2000" dirty="0"/>
              <a:t>  </a:t>
            </a:r>
            <a:r>
              <a:rPr lang="en-US" sz="2000" dirty="0" smtClean="0"/>
              <a:t> </a:t>
            </a:r>
            <a:endParaRPr lang="en-US" sz="2000" dirty="0"/>
          </a:p>
        </p:txBody>
      </p:sp>
      <p:sp>
        <p:nvSpPr>
          <p:cNvPr id="2" name="Title 1"/>
          <p:cNvSpPr>
            <a:spLocks noGrp="1"/>
          </p:cNvSpPr>
          <p:nvPr>
            <p:ph type="title"/>
          </p:nvPr>
        </p:nvSpPr>
        <p:spPr>
          <a:xfrm>
            <a:off x="0" y="-171450"/>
            <a:ext cx="9144000" cy="857250"/>
          </a:xfrm>
        </p:spPr>
        <p:txBody>
          <a:bodyPr>
            <a:normAutofit/>
          </a:bodyPr>
          <a:lstStyle/>
          <a:p>
            <a:r>
              <a:rPr lang="en-US" dirty="0" smtClean="0"/>
              <a:t>Forwarder as ETDR</a:t>
            </a:r>
            <a:r>
              <a:rPr lang="en-US" dirty="0"/>
              <a:t> </a:t>
            </a:r>
            <a:r>
              <a:rPr lang="en-US" dirty="0" smtClean="0"/>
              <a:t>(Not Universal Forwarder)</a:t>
            </a:r>
            <a:endParaRPr lang="en-US" dirty="0"/>
          </a:p>
        </p:txBody>
      </p:sp>
      <p:sp>
        <p:nvSpPr>
          <p:cNvPr id="3" name="Slide Number Placeholder 2"/>
          <p:cNvSpPr>
            <a:spLocks noGrp="1"/>
          </p:cNvSpPr>
          <p:nvPr>
            <p:ph type="sldNum" sz="quarter" idx="12"/>
          </p:nvPr>
        </p:nvSpPr>
        <p:spPr/>
        <p:txBody>
          <a:bodyPr/>
          <a:lstStyle/>
          <a:p>
            <a:fld id="{027CC8FC-DC84-4CE8-AADD-ED05D9A2A54F}" type="slidenum">
              <a:rPr lang="en-US" smtClean="0"/>
              <a:pPr/>
              <a:t>40</a:t>
            </a:fld>
            <a:endParaRPr lang="en-US"/>
          </a:p>
        </p:txBody>
      </p:sp>
      <p:sp>
        <p:nvSpPr>
          <p:cNvPr id="8" name="Rectangle 7"/>
          <p:cNvSpPr/>
          <p:nvPr/>
        </p:nvSpPr>
        <p:spPr>
          <a:xfrm>
            <a:off x="609600" y="4146550"/>
            <a:ext cx="7772400" cy="3429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t>c:</a:t>
            </a:r>
            <a:r>
              <a:rPr lang="en-US" dirty="0" smtClean="0"/>
              <a:t>\..</a:t>
            </a:r>
            <a:r>
              <a:rPr lang="en-US" dirty="0" err="1" smtClean="0"/>
              <a:t>splunk</a:t>
            </a:r>
            <a:r>
              <a:rPr lang="en-US" dirty="0" smtClean="0"/>
              <a:t>\bin\</a:t>
            </a:r>
            <a:r>
              <a:rPr lang="en-US" dirty="0"/>
              <a:t>&gt;</a:t>
            </a:r>
            <a:r>
              <a:rPr lang="en-US" dirty="0" err="1"/>
              <a:t>splunk</a:t>
            </a:r>
            <a:r>
              <a:rPr lang="en-US" dirty="0"/>
              <a:t> enable app </a:t>
            </a:r>
            <a:r>
              <a:rPr lang="en-US" dirty="0" err="1"/>
              <a:t>SplunkLightForwarder</a:t>
            </a:r>
            <a:r>
              <a:rPr lang="en-US" dirty="0"/>
              <a:t> –</a:t>
            </a:r>
            <a:r>
              <a:rPr lang="en-US" dirty="0" err="1"/>
              <a:t>auth</a:t>
            </a:r>
            <a:r>
              <a:rPr lang="en-US" dirty="0"/>
              <a:t> &lt;username&gt;:&lt;password&gt;</a:t>
            </a:r>
          </a:p>
        </p:txBody>
      </p:sp>
      <p:pic>
        <p:nvPicPr>
          <p:cNvPr id="12" name="Picture 11" descr="Vulnerable_Win_7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1998"/>
            <a:ext cx="9144000" cy="2826852"/>
          </a:xfrm>
          <a:prstGeom prst="rect">
            <a:avLst/>
          </a:prstGeom>
        </p:spPr>
      </p:pic>
      <p:sp>
        <p:nvSpPr>
          <p:cNvPr id="14" name="TextBox 13"/>
          <p:cNvSpPr txBox="1"/>
          <p:nvPr/>
        </p:nvSpPr>
        <p:spPr>
          <a:xfrm>
            <a:off x="0" y="3524250"/>
            <a:ext cx="4419600" cy="3785652"/>
          </a:xfrm>
          <a:prstGeom prst="rect">
            <a:avLst/>
          </a:prstGeom>
          <a:noFill/>
        </p:spPr>
        <p:txBody>
          <a:bodyPr wrap="square" rtlCol="0">
            <a:spAutoFit/>
          </a:bodyPr>
          <a:lstStyle/>
          <a:p>
            <a:r>
              <a:rPr lang="en-US" sz="2000" b="1" dirty="0"/>
              <a:t>What</a:t>
            </a:r>
            <a:r>
              <a:rPr lang="en-US" sz="2000" dirty="0"/>
              <a:t>  </a:t>
            </a:r>
            <a:r>
              <a:rPr lang="en-US" sz="2000" dirty="0" smtClean="0"/>
              <a:t>A Splunk </a:t>
            </a:r>
            <a:r>
              <a:rPr lang="en-US" sz="2000" dirty="0" smtClean="0"/>
              <a:t>Forwarder with </a:t>
            </a:r>
            <a:r>
              <a:rPr lang="en-US" sz="2000" dirty="0" smtClean="0"/>
              <a:t>Python </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
            </a:r>
            <a:br>
              <a:rPr lang="en-US" sz="2000" dirty="0"/>
            </a:br>
            <a:endParaRPr lang="en-US" sz="2000" dirty="0"/>
          </a:p>
          <a:p>
            <a:endParaRPr lang="en-US" sz="2000" dirty="0"/>
          </a:p>
          <a:p>
            <a:endParaRPr lang="en-US" sz="2000" dirty="0"/>
          </a:p>
        </p:txBody>
      </p:sp>
      <p:sp>
        <p:nvSpPr>
          <p:cNvPr id="15" name="TextBox 14"/>
          <p:cNvSpPr txBox="1"/>
          <p:nvPr/>
        </p:nvSpPr>
        <p:spPr>
          <a:xfrm>
            <a:off x="2514600" y="4535329"/>
            <a:ext cx="6781800" cy="246221"/>
          </a:xfrm>
          <a:prstGeom prst="rect">
            <a:avLst/>
          </a:prstGeom>
          <a:noFill/>
        </p:spPr>
        <p:txBody>
          <a:bodyPr wrap="square" rtlCol="0">
            <a:spAutoFit/>
          </a:bodyPr>
          <a:lstStyle/>
          <a:p>
            <a:r>
              <a:rPr lang="en-US" sz="1000" dirty="0"/>
              <a:t>http://</a:t>
            </a:r>
            <a:r>
              <a:rPr lang="en-US" sz="1000" dirty="0" err="1"/>
              <a:t>docs.splunk.com</a:t>
            </a:r>
            <a:r>
              <a:rPr lang="en-US" sz="1000" dirty="0"/>
              <a:t>/Documentation/Splunk/latest/Forwarding/</a:t>
            </a:r>
            <a:r>
              <a:rPr lang="en-US" sz="1000" dirty="0" err="1"/>
              <a:t>Deployaforwarder#Set_up_light_forwarding_with_the_CLI</a:t>
            </a:r>
            <a:endParaRPr lang="en-US" sz="1000" dirty="0"/>
          </a:p>
        </p:txBody>
      </p:sp>
    </p:spTree>
    <p:extLst>
      <p:ext uri="{BB962C8B-B14F-4D97-AF65-F5344CB8AC3E}">
        <p14:creationId xmlns:p14="http://schemas.microsoft.com/office/powerpoint/2010/main" val="26853365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Prevention</a:t>
            </a:r>
            <a:endParaRPr lang="en-US" dirty="0"/>
          </a:p>
        </p:txBody>
      </p:sp>
      <p:sp>
        <p:nvSpPr>
          <p:cNvPr id="9" name="Slide Number Placeholder 8"/>
          <p:cNvSpPr>
            <a:spLocks noGrp="1"/>
          </p:cNvSpPr>
          <p:nvPr>
            <p:ph type="sldNum" sz="quarter" idx="4294967295"/>
          </p:nvPr>
        </p:nvSpPr>
        <p:spPr>
          <a:xfrm>
            <a:off x="8758238" y="4770438"/>
            <a:ext cx="385762" cy="257175"/>
          </a:xfrm>
        </p:spPr>
        <p:txBody>
          <a:bodyPr/>
          <a:lstStyle/>
          <a:p>
            <a:fld id="{027CC8FC-DC84-4CE8-AADD-ED05D9A2A54F}" type="slidenum">
              <a:rPr lang="en-US" smtClean="0"/>
              <a:pPr/>
              <a:t>41</a:t>
            </a:fld>
            <a:endParaRPr lang="en-US"/>
          </a:p>
        </p:txBody>
      </p:sp>
      <p:sp>
        <p:nvSpPr>
          <p:cNvPr id="6" name="Content Placeholder 5"/>
          <p:cNvSpPr>
            <a:spLocks noGrp="1"/>
          </p:cNvSpPr>
          <p:nvPr>
            <p:ph idx="4294967295"/>
          </p:nvPr>
        </p:nvSpPr>
        <p:spPr>
          <a:xfrm>
            <a:off x="1922463" y="1762125"/>
            <a:ext cx="7221537" cy="1708150"/>
          </a:xfrm>
        </p:spPr>
        <p:txBody>
          <a:bodyPr/>
          <a:lstStyle/>
          <a:p>
            <a:r>
              <a:rPr lang="en-US" dirty="0" smtClean="0"/>
              <a:t>Prevention</a:t>
            </a:r>
            <a:endParaRPr lang="en-US" dirty="0"/>
          </a:p>
        </p:txBody>
      </p:sp>
    </p:spTree>
    <p:extLst>
      <p:ext uri="{BB962C8B-B14F-4D97-AF65-F5344CB8AC3E}">
        <p14:creationId xmlns:p14="http://schemas.microsoft.com/office/powerpoint/2010/main" val="123607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42</a:t>
            </a:fld>
            <a:endParaRPr lang="en-US"/>
          </a:p>
        </p:txBody>
      </p:sp>
      <p:pic>
        <p:nvPicPr>
          <p:cNvPr id="5" name="Picture 4" descr="71FHJU17djL._SL1500_.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p:cNvSpPr txBox="1"/>
          <p:nvPr/>
        </p:nvSpPr>
        <p:spPr>
          <a:xfrm>
            <a:off x="-40211" y="3816"/>
            <a:ext cx="2500130" cy="461665"/>
          </a:xfrm>
          <a:prstGeom prst="rect">
            <a:avLst/>
          </a:prstGeom>
          <a:solidFill>
            <a:schemeClr val="tx1"/>
          </a:solidFill>
        </p:spPr>
        <p:txBody>
          <a:bodyPr wrap="square" rtlCol="0">
            <a:spAutoFit/>
          </a:bodyPr>
          <a:lstStyle/>
          <a:p>
            <a:pPr algn="ctr"/>
            <a:r>
              <a:rPr lang="en-US" sz="2400" dirty="0" smtClean="0">
                <a:solidFill>
                  <a:schemeClr val="bg1"/>
                </a:solidFill>
              </a:rPr>
              <a:t>Just a Framework</a:t>
            </a:r>
            <a:endParaRPr lang="en-US" sz="2400" dirty="0">
              <a:solidFill>
                <a:schemeClr val="bg1"/>
              </a:solidFill>
            </a:endParaRPr>
          </a:p>
        </p:txBody>
      </p:sp>
      <p:sp>
        <p:nvSpPr>
          <p:cNvPr id="7" name="TextBox 6"/>
          <p:cNvSpPr txBox="1"/>
          <p:nvPr/>
        </p:nvSpPr>
        <p:spPr>
          <a:xfrm>
            <a:off x="6172200" y="4681835"/>
            <a:ext cx="2971800" cy="461665"/>
          </a:xfrm>
          <a:prstGeom prst="rect">
            <a:avLst/>
          </a:prstGeom>
          <a:solidFill>
            <a:schemeClr val="tx1"/>
          </a:solidFill>
        </p:spPr>
        <p:txBody>
          <a:bodyPr wrap="square" rtlCol="0">
            <a:spAutoFit/>
          </a:bodyPr>
          <a:lstStyle/>
          <a:p>
            <a:pPr algn="ctr"/>
            <a:r>
              <a:rPr lang="en-US" sz="2400" dirty="0" smtClean="0">
                <a:solidFill>
                  <a:srgbClr val="FFFFFF"/>
                </a:solidFill>
              </a:rPr>
              <a:t>Think of the Use Cases</a:t>
            </a:r>
            <a:endParaRPr lang="en-US" sz="2400" dirty="0">
              <a:solidFill>
                <a:srgbClr val="FFFFFF"/>
              </a:solidFill>
            </a:endParaRPr>
          </a:p>
        </p:txBody>
      </p:sp>
    </p:spTree>
    <p:extLst>
      <p:ext uri="{BB962C8B-B14F-4D97-AF65-F5344CB8AC3E}">
        <p14:creationId xmlns:p14="http://schemas.microsoft.com/office/powerpoint/2010/main" val="229108332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43</a:t>
            </a:fld>
            <a:endParaRPr lang="en-US"/>
          </a:p>
        </p:txBody>
      </p:sp>
      <p:pic>
        <p:nvPicPr>
          <p:cNvPr id="6" name="Content Placeholder 5"/>
          <p:cNvPicPr>
            <a:picLocks noGrp="1" noChangeAspect="1"/>
          </p:cNvPicPr>
          <p:nvPr>
            <p:ph idx="1"/>
          </p:nvPr>
        </p:nvPicPr>
        <p:blipFill>
          <a:blip r:embed="rId2"/>
          <a:srcRect l="1936" r="1936"/>
          <a:stretch>
            <a:fillRect/>
          </a:stretch>
        </p:blipFill>
        <p:spPr>
          <a:xfrm>
            <a:off x="0" y="777477"/>
            <a:ext cx="9144000" cy="3963648"/>
          </a:xfrm>
        </p:spPr>
      </p:pic>
      <p:sp>
        <p:nvSpPr>
          <p:cNvPr id="5" name="Title 4"/>
          <p:cNvSpPr>
            <a:spLocks noGrp="1"/>
          </p:cNvSpPr>
          <p:nvPr>
            <p:ph type="title"/>
          </p:nvPr>
        </p:nvSpPr>
        <p:spPr/>
        <p:txBody>
          <a:bodyPr/>
          <a:lstStyle/>
          <a:p>
            <a:r>
              <a:rPr lang="en-US" dirty="0" smtClean="0"/>
              <a:t>ROI</a:t>
            </a:r>
            <a:endParaRPr lang="en-US" dirty="0"/>
          </a:p>
        </p:txBody>
      </p:sp>
      <p:sp>
        <p:nvSpPr>
          <p:cNvPr id="7" name="TextBox 6"/>
          <p:cNvSpPr txBox="1"/>
          <p:nvPr/>
        </p:nvSpPr>
        <p:spPr>
          <a:xfrm>
            <a:off x="4495800" y="4476750"/>
            <a:ext cx="5410200" cy="307777"/>
          </a:xfrm>
          <a:prstGeom prst="rect">
            <a:avLst/>
          </a:prstGeom>
          <a:noFill/>
        </p:spPr>
        <p:txBody>
          <a:bodyPr wrap="square" rtlCol="0">
            <a:spAutoFit/>
          </a:bodyPr>
          <a:lstStyle/>
          <a:p>
            <a:r>
              <a:rPr lang="en-US" sz="1400" dirty="0"/>
              <a:t>http://</a:t>
            </a:r>
            <a:r>
              <a:rPr lang="en-US" sz="1400" dirty="0" err="1"/>
              <a:t>www.cinemablend.com</a:t>
            </a:r>
            <a:r>
              <a:rPr lang="en-US" sz="1400" dirty="0"/>
              <a:t>/images/reviews/5570/</a:t>
            </a:r>
            <a:r>
              <a:rPr lang="en-US" sz="1400" dirty="0" err="1"/>
              <a:t>main.jpg</a:t>
            </a:r>
            <a:endParaRPr lang="en-US" sz="1400" dirty="0"/>
          </a:p>
        </p:txBody>
      </p:sp>
    </p:spTree>
    <p:extLst>
      <p:ext uri="{BB962C8B-B14F-4D97-AF65-F5344CB8AC3E}">
        <p14:creationId xmlns:p14="http://schemas.microsoft.com/office/powerpoint/2010/main" val="228975027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44</a:t>
            </a:fld>
            <a:endParaRPr lang="en-US"/>
          </a:p>
        </p:txBody>
      </p:sp>
      <p:sp>
        <p:nvSpPr>
          <p:cNvPr id="6" name="Content Placeholder 5"/>
          <p:cNvSpPr>
            <a:spLocks noGrp="1"/>
          </p:cNvSpPr>
          <p:nvPr>
            <p:ph idx="4294967295"/>
          </p:nvPr>
        </p:nvSpPr>
        <p:spPr>
          <a:xfrm>
            <a:off x="0" y="971550"/>
            <a:ext cx="9144000" cy="1708150"/>
          </a:xfrm>
        </p:spPr>
        <p:txBody>
          <a:bodyPr>
            <a:normAutofit fontScale="70000" lnSpcReduction="20000"/>
          </a:bodyPr>
          <a:lstStyle/>
          <a:p>
            <a:pPr marL="0" indent="0" algn="ctr">
              <a:buNone/>
            </a:pPr>
            <a:r>
              <a:rPr lang="en-US" sz="4100" dirty="0" smtClean="0">
                <a:hlinkClick r:id="rId3"/>
              </a:rPr>
              <a:t>https://tinyurl.com/splunkautoturrent</a:t>
            </a:r>
            <a:endParaRPr lang="en-US" sz="4100" dirty="0" smtClean="0"/>
          </a:p>
          <a:p>
            <a:pPr marL="0" indent="0" algn="ctr">
              <a:buNone/>
            </a:pPr>
            <a:r>
              <a:rPr lang="en-US" sz="4100" dirty="0" smtClean="0"/>
              <a:t>Looking for Beta Testers</a:t>
            </a:r>
            <a:endParaRPr lang="en-US" sz="4100" dirty="0" smtClean="0"/>
          </a:p>
          <a:p>
            <a:pPr marL="0" indent="0" algn="ctr">
              <a:buNone/>
            </a:pPr>
            <a:r>
              <a:rPr lang="en-US" sz="4100" dirty="0" smtClean="0"/>
              <a:t/>
            </a:r>
            <a:br>
              <a:rPr lang="en-US" sz="4100" dirty="0" smtClean="0"/>
            </a:br>
            <a:r>
              <a:rPr lang="en-US" sz="4100" dirty="0" err="1" smtClean="0"/>
              <a:t>Devs</a:t>
            </a:r>
            <a:r>
              <a:rPr lang="en-US" sz="4100" dirty="0" smtClean="0"/>
              <a:t>:</a:t>
            </a:r>
          </a:p>
          <a:p>
            <a:endParaRPr lang="en-US" dirty="0"/>
          </a:p>
          <a:p>
            <a:endParaRPr lang="en-US" dirty="0"/>
          </a:p>
        </p:txBody>
      </p:sp>
      <p:sp>
        <p:nvSpPr>
          <p:cNvPr id="9" name="Title 7"/>
          <p:cNvSpPr txBox="1">
            <a:spLocks/>
          </p:cNvSpPr>
          <p:nvPr/>
        </p:nvSpPr>
        <p:spPr bwMode="gray">
          <a:xfrm>
            <a:off x="0" y="0"/>
            <a:ext cx="9144000" cy="857250"/>
          </a:xfrm>
          <a:prstGeom prst="rect">
            <a:avLst/>
          </a:prstGeom>
        </p:spPr>
        <p:txBody>
          <a:bodyPr vert="horz" lIns="81633" tIns="40817" rIns="81633" bIns="40817" rtlCol="0" anchor="ctr">
            <a:normAutofit/>
          </a:bodyPr>
          <a:lstStyle>
            <a:lvl1pPr algn="ctr" defTabSz="816334" rtl="0" eaLnBrk="1" latinLnBrk="0" hangingPunct="1">
              <a:spcBef>
                <a:spcPct val="0"/>
              </a:spcBef>
              <a:buNone/>
              <a:defRPr sz="3700" kern="1200">
                <a:solidFill>
                  <a:srgbClr val="000000"/>
                </a:solidFill>
                <a:latin typeface="+mj-lt"/>
                <a:ea typeface="+mj-ea"/>
                <a:cs typeface="+mj-cs"/>
              </a:defRPr>
            </a:lvl1pPr>
          </a:lstStyle>
          <a:p>
            <a:r>
              <a:rPr lang="en-US" dirty="0" smtClean="0"/>
              <a:t>Find the bits at :</a:t>
            </a:r>
            <a:endParaRPr lang="en-US" dirty="0"/>
          </a:p>
        </p:txBody>
      </p:sp>
      <p:pic>
        <p:nvPicPr>
          <p:cNvPr id="5" name="Picture 4" descr="Screen Shot 2014-05-27 at 1.45.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0513" y="2800350"/>
            <a:ext cx="1195937" cy="1227082"/>
          </a:xfrm>
          <a:prstGeom prst="rect">
            <a:avLst/>
          </a:prstGeom>
        </p:spPr>
      </p:pic>
      <p:pic>
        <p:nvPicPr>
          <p:cNvPr id="7" name="Picture 6" descr="My_Phot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2800350"/>
            <a:ext cx="1385076" cy="1227082"/>
          </a:xfrm>
          <a:prstGeom prst="rect">
            <a:avLst/>
          </a:prstGeom>
        </p:spPr>
      </p:pic>
      <p:pic>
        <p:nvPicPr>
          <p:cNvPr id="8" name="Picture 7" descr="monz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6686" y="2800350"/>
            <a:ext cx="776369" cy="1206791"/>
          </a:xfrm>
          <a:prstGeom prst="rect">
            <a:avLst/>
          </a:prstGeom>
        </p:spPr>
      </p:pic>
      <p:sp>
        <p:nvSpPr>
          <p:cNvPr id="10" name="TextBox 9"/>
          <p:cNvSpPr txBox="1"/>
          <p:nvPr/>
        </p:nvSpPr>
        <p:spPr>
          <a:xfrm>
            <a:off x="228600" y="3943350"/>
            <a:ext cx="2971800" cy="1190701"/>
          </a:xfrm>
          <a:prstGeom prst="rect">
            <a:avLst/>
          </a:prstGeom>
        </p:spPr>
        <p:txBody>
          <a:bodyPr wrap="square" lIns="51426" tIns="25713" rIns="51426" bIns="25713" rtlCol="0">
            <a:spAutoFit/>
          </a:bodyPr>
          <a:lstStyle/>
          <a:p>
            <a:pPr algn="ctr"/>
            <a:r>
              <a:rPr lang="en-US" sz="2800" dirty="0"/>
              <a:t>Brian </a:t>
            </a:r>
            <a:r>
              <a:rPr lang="en-US" sz="2800" dirty="0" smtClean="0"/>
              <a:t>Luger</a:t>
            </a:r>
            <a:br>
              <a:rPr lang="en-US" sz="2800" dirty="0" smtClean="0"/>
            </a:br>
            <a:r>
              <a:rPr lang="en-US" sz="1800" dirty="0" smtClean="0">
                <a:hlinkClick r:id="rId7"/>
              </a:rPr>
              <a:t>bluger@splunk.com</a:t>
            </a:r>
            <a:endParaRPr lang="en-US" sz="1800" dirty="0" smtClean="0"/>
          </a:p>
          <a:p>
            <a:pPr algn="ctr"/>
            <a:endParaRPr lang="en-US" sz="2800" dirty="0" smtClean="0"/>
          </a:p>
        </p:txBody>
      </p:sp>
      <p:sp>
        <p:nvSpPr>
          <p:cNvPr id="11" name="Rectangle 10"/>
          <p:cNvSpPr/>
          <p:nvPr/>
        </p:nvSpPr>
        <p:spPr>
          <a:xfrm>
            <a:off x="3048000" y="3943350"/>
            <a:ext cx="3124200" cy="1261884"/>
          </a:xfrm>
          <a:prstGeom prst="rect">
            <a:avLst/>
          </a:prstGeom>
        </p:spPr>
        <p:txBody>
          <a:bodyPr wrap="square">
            <a:spAutoFit/>
          </a:bodyPr>
          <a:lstStyle/>
          <a:p>
            <a:pPr algn="ctr"/>
            <a:r>
              <a:rPr lang="en-US" sz="2800" dirty="0"/>
              <a:t>Jose </a:t>
            </a:r>
            <a:r>
              <a:rPr lang="en-US" sz="2800" dirty="0" smtClean="0"/>
              <a:t>Hernandez</a:t>
            </a:r>
            <a:br>
              <a:rPr lang="en-US" sz="2800" dirty="0" smtClean="0"/>
            </a:br>
            <a:r>
              <a:rPr lang="en-US" sz="1800" dirty="0" smtClean="0">
                <a:hlinkClick r:id="rId8"/>
              </a:rPr>
              <a:t>jose@splunk.com</a:t>
            </a:r>
            <a:endParaRPr lang="en-US" sz="1800" dirty="0" smtClean="0"/>
          </a:p>
          <a:p>
            <a:pPr algn="ctr"/>
            <a:endParaRPr lang="en-US" sz="2800" dirty="0"/>
          </a:p>
        </p:txBody>
      </p:sp>
      <p:sp>
        <p:nvSpPr>
          <p:cNvPr id="12" name="Rectangle 11"/>
          <p:cNvSpPr/>
          <p:nvPr/>
        </p:nvSpPr>
        <p:spPr>
          <a:xfrm>
            <a:off x="6477000" y="3943350"/>
            <a:ext cx="2266757" cy="800219"/>
          </a:xfrm>
          <a:prstGeom prst="rect">
            <a:avLst/>
          </a:prstGeom>
        </p:spPr>
        <p:txBody>
          <a:bodyPr wrap="square">
            <a:spAutoFit/>
          </a:bodyPr>
          <a:lstStyle/>
          <a:p>
            <a:pPr algn="ctr"/>
            <a:r>
              <a:rPr lang="en-US" sz="2800" dirty="0" err="1"/>
              <a:t>M</a:t>
            </a:r>
            <a:r>
              <a:rPr lang="en-US" sz="2800" dirty="0" err="1" smtClean="0"/>
              <a:t>onzy</a:t>
            </a:r>
            <a:r>
              <a:rPr lang="en-US" sz="2800" dirty="0" smtClean="0"/>
              <a:t> </a:t>
            </a:r>
            <a:r>
              <a:rPr lang="en-US" sz="2800" dirty="0" err="1" smtClean="0"/>
              <a:t>Merza</a:t>
            </a:r>
            <a:r>
              <a:rPr lang="en-US" sz="2800" dirty="0" smtClean="0"/>
              <a:t/>
            </a:r>
            <a:br>
              <a:rPr lang="en-US" sz="2800" dirty="0" smtClean="0"/>
            </a:br>
            <a:r>
              <a:rPr lang="en-US" sz="1800" dirty="0" smtClean="0">
                <a:hlinkClick r:id="rId9"/>
              </a:rPr>
              <a:t>monzy@</a:t>
            </a:r>
            <a:r>
              <a:rPr lang="en-US" sz="1800" dirty="0">
                <a:hlinkClick r:id="rId9"/>
              </a:rPr>
              <a:t>splunk.com</a:t>
            </a:r>
            <a:r>
              <a:rPr lang="en-US" sz="1800" dirty="0"/>
              <a:t> </a:t>
            </a:r>
          </a:p>
        </p:txBody>
      </p:sp>
    </p:spTree>
    <p:extLst>
      <p:ext uri="{BB962C8B-B14F-4D97-AF65-F5344CB8AC3E}">
        <p14:creationId xmlns:p14="http://schemas.microsoft.com/office/powerpoint/2010/main" val="101558832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Questions?</a:t>
            </a:r>
            <a:endParaRPr lang="en-US" dirty="0"/>
          </a:p>
        </p:txBody>
      </p:sp>
      <p:sp>
        <p:nvSpPr>
          <p:cNvPr id="3" name="Slide Number Placeholder 2"/>
          <p:cNvSpPr>
            <a:spLocks noGrp="1"/>
          </p:cNvSpPr>
          <p:nvPr>
            <p:ph type="sldNum" sz="quarter" idx="4294967295"/>
          </p:nvPr>
        </p:nvSpPr>
        <p:spPr>
          <a:xfrm>
            <a:off x="8758238" y="4770438"/>
            <a:ext cx="385762" cy="257175"/>
          </a:xfrm>
        </p:spPr>
        <p:txBody>
          <a:bodyPr/>
          <a:lstStyle/>
          <a:p>
            <a:fld id="{027CC8FC-DC84-4CE8-AADD-ED05D9A2A54F}" type="slidenum">
              <a:rPr lang="en-US" smtClean="0"/>
              <a:pPr/>
              <a:t>45</a:t>
            </a:fld>
            <a:endParaRPr lang="en-US"/>
          </a:p>
        </p:txBody>
      </p:sp>
    </p:spTree>
    <p:extLst>
      <p:ext uri="{BB962C8B-B14F-4D97-AF65-F5344CB8AC3E}">
        <p14:creationId xmlns:p14="http://schemas.microsoft.com/office/powerpoint/2010/main" val="159576255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5245680" y="3659386"/>
            <a:ext cx="3333126" cy="820639"/>
          </a:xfrm>
          <a:prstGeom prst="rect">
            <a:avLst/>
          </a:prstGeom>
        </p:spPr>
        <p:txBody>
          <a:bodyPr lIns="51426" tIns="25713" rIns="51426" bIns="25713"/>
          <a:lstStyle>
            <a:lvl1pPr marL="0" indent="0">
              <a:buNone/>
              <a:defRPr sz="4000" baseline="0"/>
            </a:lvl1pPr>
          </a:lstStyle>
          <a:p>
            <a:pPr defTabSz="514259" eaLnBrk="0" hangingPunct="0">
              <a:spcBef>
                <a:spcPts val="1181"/>
              </a:spcBef>
              <a:buClr>
                <a:srgbClr val="FFFFFF"/>
              </a:buClr>
              <a:buSzPct val="100000"/>
              <a:defRPr/>
            </a:pPr>
            <a:endParaRPr lang="en-US" kern="0" dirty="0">
              <a:solidFill>
                <a:schemeClr val="bg1"/>
              </a:solidFill>
              <a:latin typeface="+mn-lt"/>
              <a:ea typeface="+mn-ea"/>
              <a:cs typeface="+mn-cs"/>
              <a:sym typeface="Myriad Pro" charset="0"/>
            </a:endParaRPr>
          </a:p>
        </p:txBody>
      </p:sp>
    </p:spTree>
    <p:extLst>
      <p:ext uri="{BB962C8B-B14F-4D97-AF65-F5344CB8AC3E}">
        <p14:creationId xmlns:p14="http://schemas.microsoft.com/office/powerpoint/2010/main" val="23206129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5</a:t>
            </a:fld>
            <a:endParaRPr lang="en-US"/>
          </a:p>
        </p:txBody>
      </p:sp>
      <p:pic>
        <p:nvPicPr>
          <p:cNvPr id="7" name="Picture 6" descr="bloom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0"/>
            <a:ext cx="9169400" cy="5143500"/>
          </a:xfrm>
          <a:prstGeom prst="rect">
            <a:avLst/>
          </a:prstGeom>
        </p:spPr>
      </p:pic>
      <p:sp>
        <p:nvSpPr>
          <p:cNvPr id="8" name="TextBox 7"/>
          <p:cNvSpPr txBox="1"/>
          <p:nvPr/>
        </p:nvSpPr>
        <p:spPr>
          <a:xfrm>
            <a:off x="4928403" y="4929029"/>
            <a:ext cx="4291797" cy="246221"/>
          </a:xfrm>
          <a:prstGeom prst="rect">
            <a:avLst/>
          </a:prstGeom>
          <a:noFill/>
        </p:spPr>
        <p:txBody>
          <a:bodyPr wrap="none" rtlCol="0">
            <a:spAutoFit/>
          </a:bodyPr>
          <a:lstStyle/>
          <a:p>
            <a:r>
              <a:rPr lang="en-US" sz="1000" dirty="0">
                <a:solidFill>
                  <a:schemeClr val="bg1"/>
                </a:solidFill>
              </a:rPr>
              <a:t>http://</a:t>
            </a:r>
            <a:r>
              <a:rPr lang="en-US" sz="1000" dirty="0" err="1">
                <a:solidFill>
                  <a:schemeClr val="bg1"/>
                </a:solidFill>
              </a:rPr>
              <a:t>www.bloomberg.com</a:t>
            </a:r>
            <a:r>
              <a:rPr lang="en-US" sz="1000" dirty="0">
                <a:solidFill>
                  <a:schemeClr val="bg1"/>
                </a:solidFill>
              </a:rPr>
              <a:t>/</a:t>
            </a:r>
            <a:r>
              <a:rPr lang="en-US" sz="1000" dirty="0" err="1">
                <a:solidFill>
                  <a:schemeClr val="bg1"/>
                </a:solidFill>
              </a:rPr>
              <a:t>infographics</a:t>
            </a:r>
            <a:r>
              <a:rPr lang="en-US" sz="1000" dirty="0">
                <a:solidFill>
                  <a:schemeClr val="bg1"/>
                </a:solidFill>
              </a:rPr>
              <a:t>/2014-08-21/top-data-</a:t>
            </a:r>
            <a:r>
              <a:rPr lang="en-US" sz="1000" dirty="0" err="1">
                <a:solidFill>
                  <a:schemeClr val="bg1"/>
                </a:solidFill>
              </a:rPr>
              <a:t>breaches.html</a:t>
            </a:r>
            <a:endParaRPr lang="en-US" sz="1000" dirty="0">
              <a:solidFill>
                <a:schemeClr val="bg1"/>
              </a:solidFill>
            </a:endParaRPr>
          </a:p>
        </p:txBody>
      </p:sp>
    </p:spTree>
    <p:extLst>
      <p:ext uri="{BB962C8B-B14F-4D97-AF65-F5344CB8AC3E}">
        <p14:creationId xmlns:p14="http://schemas.microsoft.com/office/powerpoint/2010/main" val="23679721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6</a:t>
            </a:fld>
            <a:endParaRPr lang="en-US"/>
          </a:p>
        </p:txBody>
      </p:sp>
      <p:pic>
        <p:nvPicPr>
          <p:cNvPr id="5" name="Picture 4" descr="auto_pw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53"/>
            <a:ext cx="9144000" cy="5153753"/>
          </a:xfrm>
          <a:prstGeom prst="rect">
            <a:avLst/>
          </a:prstGeom>
        </p:spPr>
      </p:pic>
      <p:sp>
        <p:nvSpPr>
          <p:cNvPr id="6" name="TextBox 5"/>
          <p:cNvSpPr txBox="1"/>
          <p:nvPr/>
        </p:nvSpPr>
        <p:spPr>
          <a:xfrm>
            <a:off x="5295900" y="1632803"/>
            <a:ext cx="3848100" cy="830997"/>
          </a:xfrm>
          <a:prstGeom prst="rect">
            <a:avLst/>
          </a:prstGeom>
          <a:solidFill>
            <a:schemeClr val="tx1"/>
          </a:solidFill>
        </p:spPr>
        <p:txBody>
          <a:bodyPr wrap="square" rtlCol="0">
            <a:spAutoFit/>
          </a:bodyPr>
          <a:lstStyle/>
          <a:p>
            <a:pPr algn="ctr"/>
            <a:r>
              <a:rPr lang="en-US" sz="2400" dirty="0" smtClean="0">
                <a:solidFill>
                  <a:schemeClr val="bg1"/>
                </a:solidFill>
              </a:rPr>
              <a:t>Red Team has Auto PWN</a:t>
            </a:r>
            <a:br>
              <a:rPr lang="en-US" sz="2400" dirty="0" smtClean="0">
                <a:solidFill>
                  <a:schemeClr val="bg1"/>
                </a:solidFill>
              </a:rPr>
            </a:br>
            <a:r>
              <a:rPr lang="en-US" sz="2400" dirty="0" smtClean="0">
                <a:solidFill>
                  <a:schemeClr val="bg1"/>
                </a:solidFill>
              </a:rPr>
              <a:t>Where is our Auto Mitigate?</a:t>
            </a:r>
            <a:endParaRPr lang="en-US" sz="2400" dirty="0">
              <a:solidFill>
                <a:schemeClr val="bg1"/>
              </a:solidFill>
            </a:endParaRPr>
          </a:p>
        </p:txBody>
      </p:sp>
      <p:sp>
        <p:nvSpPr>
          <p:cNvPr id="7" name="TextBox 6"/>
          <p:cNvSpPr txBox="1"/>
          <p:nvPr/>
        </p:nvSpPr>
        <p:spPr>
          <a:xfrm>
            <a:off x="4953803" y="4929029"/>
            <a:ext cx="4291797" cy="246221"/>
          </a:xfrm>
          <a:prstGeom prst="rect">
            <a:avLst/>
          </a:prstGeom>
          <a:noFill/>
        </p:spPr>
        <p:txBody>
          <a:bodyPr wrap="none" rtlCol="0">
            <a:spAutoFit/>
          </a:bodyPr>
          <a:lstStyle/>
          <a:p>
            <a:r>
              <a:rPr lang="en-US" sz="1000" dirty="0">
                <a:solidFill>
                  <a:schemeClr val="bg1"/>
                </a:solidFill>
              </a:rPr>
              <a:t>http://</a:t>
            </a:r>
            <a:r>
              <a:rPr lang="en-US" sz="1000" dirty="0" err="1">
                <a:solidFill>
                  <a:schemeClr val="bg1"/>
                </a:solidFill>
              </a:rPr>
              <a:t>pentestlab.wordpress.com</a:t>
            </a:r>
            <a:r>
              <a:rPr lang="en-US" sz="1000" dirty="0">
                <a:solidFill>
                  <a:schemeClr val="bg1"/>
                </a:solidFill>
              </a:rPr>
              <a:t>/2012/04/23/</a:t>
            </a:r>
            <a:r>
              <a:rPr lang="en-US" sz="1000" dirty="0" err="1">
                <a:solidFill>
                  <a:schemeClr val="bg1"/>
                </a:solidFill>
              </a:rPr>
              <a:t>metasploit</a:t>
            </a:r>
            <a:r>
              <a:rPr lang="en-US" sz="1000" dirty="0">
                <a:solidFill>
                  <a:schemeClr val="bg1"/>
                </a:solidFill>
              </a:rPr>
              <a:t>-browser-</a:t>
            </a:r>
            <a:r>
              <a:rPr lang="en-US" sz="1000" dirty="0" err="1">
                <a:solidFill>
                  <a:schemeClr val="bg1"/>
                </a:solidFill>
              </a:rPr>
              <a:t>autopwn</a:t>
            </a:r>
            <a:r>
              <a:rPr lang="en-US" sz="1000" dirty="0">
                <a:solidFill>
                  <a:schemeClr val="bg1"/>
                </a:solidFill>
              </a:rPr>
              <a:t>/</a:t>
            </a:r>
          </a:p>
        </p:txBody>
      </p:sp>
    </p:spTree>
    <p:extLst>
      <p:ext uri="{BB962C8B-B14F-4D97-AF65-F5344CB8AC3E}">
        <p14:creationId xmlns:p14="http://schemas.microsoft.com/office/powerpoint/2010/main" val="27067432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a:t>
            </a:r>
            <a:endParaRPr lang="en-US" dirty="0"/>
          </a:p>
        </p:txBody>
      </p:sp>
      <p:sp>
        <p:nvSpPr>
          <p:cNvPr id="7" name="Content Placeholder 6"/>
          <p:cNvSpPr>
            <a:spLocks noGrp="1"/>
          </p:cNvSpPr>
          <p:nvPr>
            <p:ph idx="1"/>
          </p:nvPr>
        </p:nvSpPr>
        <p:spPr/>
        <p:txBody>
          <a:bodyPr/>
          <a:lstStyle/>
          <a:p>
            <a:r>
              <a:rPr lang="en-US" dirty="0" smtClean="0"/>
              <a:t>Intro self (This slide does not need to exist in final version)</a:t>
            </a:r>
            <a:endParaRPr lang="en-US" dirty="0"/>
          </a:p>
        </p:txBody>
      </p:sp>
      <p:sp>
        <p:nvSpPr>
          <p:cNvPr id="8" name="Slide Number Placeholder 7"/>
          <p:cNvSpPr>
            <a:spLocks noGrp="1"/>
          </p:cNvSpPr>
          <p:nvPr>
            <p:ph type="sldNum" sz="quarter" idx="12"/>
          </p:nvPr>
        </p:nvSpPr>
        <p:spPr/>
        <p:txBody>
          <a:bodyPr/>
          <a:lstStyle/>
          <a:p>
            <a:fld id="{027CC8FC-DC84-4CE8-AADD-ED05D9A2A54F}" type="slidenum">
              <a:rPr lang="en-US" smtClean="0"/>
              <a:pPr/>
              <a:t>7</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CC8FC-DC84-4CE8-AADD-ED05D9A2A54F}" type="slidenum">
              <a:rPr lang="en-US" smtClean="0"/>
              <a:pPr/>
              <a:t>8</a:t>
            </a:fld>
            <a:endParaRPr lang="en-US"/>
          </a:p>
        </p:txBody>
      </p:sp>
      <p:pic>
        <p:nvPicPr>
          <p:cNvPr id="14" name="Picture 13" descr="sentry-gun-of-team-fortress-sdzlinko-drsui_087017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extBox 14"/>
          <p:cNvSpPr txBox="1"/>
          <p:nvPr/>
        </p:nvSpPr>
        <p:spPr>
          <a:xfrm>
            <a:off x="0" y="2038350"/>
            <a:ext cx="4495800" cy="707886"/>
          </a:xfrm>
          <a:prstGeom prst="rect">
            <a:avLst/>
          </a:prstGeom>
          <a:solidFill>
            <a:schemeClr val="tx1"/>
          </a:solidFill>
        </p:spPr>
        <p:txBody>
          <a:bodyPr wrap="square" rtlCol="0">
            <a:spAutoFit/>
          </a:bodyPr>
          <a:lstStyle/>
          <a:p>
            <a:pPr algn="ctr"/>
            <a:r>
              <a:rPr lang="en-US" sz="2000" dirty="0" smtClean="0">
                <a:solidFill>
                  <a:schemeClr val="bg1"/>
                </a:solidFill>
              </a:rPr>
              <a:t>Auto Mitigating Attacks with </a:t>
            </a:r>
            <a:br>
              <a:rPr lang="en-US" sz="2000" dirty="0" smtClean="0">
                <a:solidFill>
                  <a:schemeClr val="bg1"/>
                </a:solidFill>
              </a:rPr>
            </a:br>
            <a:r>
              <a:rPr lang="en-US" sz="2000" dirty="0" smtClean="0">
                <a:solidFill>
                  <a:schemeClr val="bg1"/>
                </a:solidFill>
              </a:rPr>
              <a:t>Splunk App for </a:t>
            </a:r>
            <a:r>
              <a:rPr lang="en-US" sz="2000" dirty="0" smtClean="0">
                <a:solidFill>
                  <a:schemeClr val="accent2">
                    <a:lumMod val="75000"/>
                  </a:schemeClr>
                </a:solidFill>
              </a:rPr>
              <a:t>Enterprise Security</a:t>
            </a:r>
            <a:endParaRPr lang="en-US" sz="2000" dirty="0">
              <a:solidFill>
                <a:schemeClr val="accent2">
                  <a:lumMod val="75000"/>
                </a:schemeClr>
              </a:solidFill>
            </a:endParaRPr>
          </a:p>
        </p:txBody>
      </p:sp>
    </p:spTree>
    <p:extLst>
      <p:ext uri="{BB962C8B-B14F-4D97-AF65-F5344CB8AC3E}">
        <p14:creationId xmlns:p14="http://schemas.microsoft.com/office/powerpoint/2010/main" val="18365335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pPr/>
              <a:t>9</a:t>
            </a:fld>
            <a:endParaRPr lang="en-US"/>
          </a:p>
        </p:txBody>
      </p:sp>
      <p:pic>
        <p:nvPicPr>
          <p:cNvPr id="7" name="Picture 6" descr="Indy_cuts_bri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1" cy="4736650"/>
          </a:xfrm>
          <a:prstGeom prst="rect">
            <a:avLst/>
          </a:prstGeom>
        </p:spPr>
      </p:pic>
      <p:sp>
        <p:nvSpPr>
          <p:cNvPr id="9" name="TextBox 8"/>
          <p:cNvSpPr txBox="1"/>
          <p:nvPr/>
        </p:nvSpPr>
        <p:spPr>
          <a:xfrm>
            <a:off x="-40211" y="3816"/>
            <a:ext cx="2500130" cy="830997"/>
          </a:xfrm>
          <a:prstGeom prst="rect">
            <a:avLst/>
          </a:prstGeom>
          <a:solidFill>
            <a:schemeClr val="tx1"/>
          </a:solidFill>
        </p:spPr>
        <p:txBody>
          <a:bodyPr wrap="square" rtlCol="0">
            <a:spAutoFit/>
          </a:bodyPr>
          <a:lstStyle/>
          <a:p>
            <a:pPr algn="ctr"/>
            <a:r>
              <a:rPr lang="en-US" sz="2400" dirty="0">
                <a:solidFill>
                  <a:schemeClr val="bg1"/>
                </a:solidFill>
              </a:rPr>
              <a:t>Auto-mitigation </a:t>
            </a:r>
            <a:r>
              <a:rPr lang="en-US" sz="2400" dirty="0" smtClean="0">
                <a:solidFill>
                  <a:schemeClr val="bg1"/>
                </a:solidFill>
              </a:rPr>
              <a:t/>
            </a:r>
            <a:br>
              <a:rPr lang="en-US" sz="2400" dirty="0" smtClean="0">
                <a:solidFill>
                  <a:schemeClr val="bg1"/>
                </a:solidFill>
              </a:rPr>
            </a:br>
            <a:r>
              <a:rPr lang="en-US" sz="2400" dirty="0" smtClean="0">
                <a:solidFill>
                  <a:schemeClr val="bg1"/>
                </a:solidFill>
              </a:rPr>
              <a:t>is </a:t>
            </a:r>
            <a:r>
              <a:rPr lang="en-US" sz="2400" dirty="0">
                <a:solidFill>
                  <a:schemeClr val="bg1"/>
                </a:solidFill>
              </a:rPr>
              <a:t>not Heresy</a:t>
            </a:r>
            <a:r>
              <a:rPr lang="en-US" sz="2400" dirty="0" smtClean="0">
                <a:solidFill>
                  <a:schemeClr val="bg1"/>
                </a:solidFill>
              </a:rPr>
              <a:t>!</a:t>
            </a:r>
            <a:endParaRPr lang="en-US" sz="2400" dirty="0">
              <a:solidFill>
                <a:schemeClr val="bg1"/>
              </a:solidFill>
            </a:endParaRPr>
          </a:p>
        </p:txBody>
      </p:sp>
      <p:sp>
        <p:nvSpPr>
          <p:cNvPr id="5" name="TextBox 4"/>
          <p:cNvSpPr txBox="1"/>
          <p:nvPr/>
        </p:nvSpPr>
        <p:spPr>
          <a:xfrm>
            <a:off x="6587648" y="3923495"/>
            <a:ext cx="2556352" cy="830997"/>
          </a:xfrm>
          <a:prstGeom prst="rect">
            <a:avLst/>
          </a:prstGeom>
          <a:solidFill>
            <a:schemeClr val="tx1"/>
          </a:solidFill>
        </p:spPr>
        <p:txBody>
          <a:bodyPr wrap="square" rtlCol="0">
            <a:spAutoFit/>
          </a:bodyPr>
          <a:lstStyle/>
          <a:p>
            <a:pPr algn="ctr"/>
            <a:r>
              <a:rPr lang="en-US" sz="2400" dirty="0">
                <a:solidFill>
                  <a:srgbClr val="FFFFFF"/>
                </a:solidFill>
              </a:rPr>
              <a:t>Is </a:t>
            </a:r>
            <a:r>
              <a:rPr lang="en-US" sz="2400" dirty="0" smtClean="0">
                <a:solidFill>
                  <a:srgbClr val="FFFFFF"/>
                </a:solidFill>
              </a:rPr>
              <a:t>an </a:t>
            </a:r>
            <a:r>
              <a:rPr lang="en-US" sz="2400" dirty="0">
                <a:solidFill>
                  <a:srgbClr val="FFFFFF"/>
                </a:solidFill>
              </a:rPr>
              <a:t>accepted business risk</a:t>
            </a:r>
          </a:p>
        </p:txBody>
      </p:sp>
    </p:spTree>
    <p:extLst>
      <p:ext uri="{BB962C8B-B14F-4D97-AF65-F5344CB8AC3E}">
        <p14:creationId xmlns:p14="http://schemas.microsoft.com/office/powerpoint/2010/main" val="5199672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plunk_conf2014_PPT TEMPLATE_07111">
  <a:themeElements>
    <a:clrScheme name="SKO">
      <a:dk1>
        <a:sysClr val="windowText" lastClr="000000"/>
      </a:dk1>
      <a:lt1>
        <a:sysClr val="window" lastClr="FFFFFF"/>
      </a:lt1>
      <a:dk2>
        <a:srgbClr val="000000"/>
      </a:dk2>
      <a:lt2>
        <a:srgbClr val="000000"/>
      </a:lt2>
      <a:accent1>
        <a:srgbClr val="000000"/>
      </a:accent1>
      <a:accent2>
        <a:srgbClr val="00A9E1"/>
      </a:accent2>
      <a:accent3>
        <a:srgbClr val="65A637"/>
      </a:accent3>
      <a:accent4>
        <a:srgbClr val="C0C0C0"/>
      </a:accent4>
      <a:accent5>
        <a:srgbClr val="005F86"/>
      </a:accent5>
      <a:accent6>
        <a:srgbClr val="5F5F5F"/>
      </a:accent6>
      <a:hlink>
        <a:srgbClr val="00A9FF"/>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Splunk_conf2014_PPT TEMPLATE_07111.potx</Template>
  <TotalTime>16322</TotalTime>
  <Words>1649</Words>
  <Application>Microsoft Macintosh PowerPoint</Application>
  <PresentationFormat>On-screen Show (16:9)</PresentationFormat>
  <Paragraphs>387</Paragraphs>
  <Slides>46</Slides>
  <Notes>24</Notes>
  <HiddenSlides>3</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Splunk_conf2014_PPT TEMPLATE_07111</vt:lpstr>
      <vt:lpstr>Using Splunk to Automatically  Mitigate Threats</vt:lpstr>
      <vt:lpstr>Disclaimer</vt:lpstr>
      <vt:lpstr>Agenda</vt:lpstr>
      <vt:lpstr>PowerPoint Presentation</vt:lpstr>
      <vt:lpstr>PowerPoint Presentation</vt:lpstr>
      <vt:lpstr>PowerPoint Presentation</vt:lpstr>
      <vt:lpstr>Intro</vt:lpstr>
      <vt:lpstr>PowerPoint Presentation</vt:lpstr>
      <vt:lpstr>PowerPoint Presentation</vt:lpstr>
      <vt:lpstr>Framework</vt:lpstr>
      <vt:lpstr>Mitigation Framework</vt:lpstr>
      <vt:lpstr>SA-Mitigation</vt:lpstr>
      <vt:lpstr>SA-Mitigation</vt:lpstr>
      <vt:lpstr>SA-Mitigation</vt:lpstr>
      <vt:lpstr>SA-Mitigation-Endpoint</vt:lpstr>
      <vt:lpstr>SA-LWF-Mitigation</vt:lpstr>
      <vt:lpstr>SA-Mitigation-Endpoint</vt:lpstr>
      <vt:lpstr>Close The Loop</vt:lpstr>
      <vt:lpstr>Attack Example #1 The Known</vt:lpstr>
      <vt:lpstr>PowerPoint Presentation</vt:lpstr>
      <vt:lpstr>Attack Scenario #1</vt:lpstr>
      <vt:lpstr>Attack Scenario #1</vt:lpstr>
      <vt:lpstr>Attack Scenario #1</vt:lpstr>
      <vt:lpstr>Attack Scenario #1</vt:lpstr>
      <vt:lpstr>PowerPoint Presentation</vt:lpstr>
      <vt:lpstr>The Known</vt:lpstr>
      <vt:lpstr>Tangent on PA App/Encrypted Store</vt:lpstr>
      <vt:lpstr>The Unknown</vt:lpstr>
      <vt:lpstr>PowerPoint Presentation</vt:lpstr>
      <vt:lpstr>PowerPoint Presentation</vt:lpstr>
      <vt:lpstr>Attack Scenario #2</vt:lpstr>
      <vt:lpstr>Attack Scenario #2</vt:lpstr>
      <vt:lpstr>Attack Scenario #2</vt:lpstr>
      <vt:lpstr>Attack Scenario #2</vt:lpstr>
      <vt:lpstr>Attack Scenario #2</vt:lpstr>
      <vt:lpstr>SA-Mitigation</vt:lpstr>
      <vt:lpstr>SA-Mitigation</vt:lpstr>
      <vt:lpstr>SA-Mitigation</vt:lpstr>
      <vt:lpstr>The Unknown</vt:lpstr>
      <vt:lpstr>Forwarder as ETDR (Not Universal Forwarder)</vt:lpstr>
      <vt:lpstr>Prevention</vt:lpstr>
      <vt:lpstr>PowerPoint Presentation</vt:lpstr>
      <vt:lpstr>ROI</vt:lpstr>
      <vt:lpstr>PowerPoint Presentation</vt:lpstr>
      <vt:lpstr>Questions?</vt:lpstr>
      <vt:lpstr>PowerPoint Presentation</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dc:creator>
  <cp:lastModifiedBy>Jose Hernandez</cp:lastModifiedBy>
  <cp:revision>414</cp:revision>
  <dcterms:created xsi:type="dcterms:W3CDTF">2011-03-03T00:36:28Z</dcterms:created>
  <dcterms:modified xsi:type="dcterms:W3CDTF">2014-10-08T18:10:26Z</dcterms:modified>
</cp:coreProperties>
</file>